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347" r:id="rId3"/>
    <p:sldId id="348" r:id="rId4"/>
    <p:sldId id="288" r:id="rId5"/>
    <p:sldId id="289" r:id="rId6"/>
    <p:sldId id="292" r:id="rId7"/>
    <p:sldId id="349" r:id="rId8"/>
    <p:sldId id="350" r:id="rId9"/>
    <p:sldId id="351" r:id="rId10"/>
    <p:sldId id="352" r:id="rId11"/>
    <p:sldId id="257" r:id="rId12"/>
    <p:sldId id="353" r:id="rId13"/>
    <p:sldId id="354" r:id="rId14"/>
    <p:sldId id="355" r:id="rId15"/>
    <p:sldId id="260" r:id="rId16"/>
    <p:sldId id="356" r:id="rId17"/>
    <p:sldId id="291" r:id="rId18"/>
    <p:sldId id="357" r:id="rId19"/>
    <p:sldId id="358" r:id="rId20"/>
    <p:sldId id="293" r:id="rId21"/>
    <p:sldId id="359" r:id="rId22"/>
    <p:sldId id="360" r:id="rId23"/>
    <p:sldId id="361" r:id="rId24"/>
    <p:sldId id="362" r:id="rId25"/>
    <p:sldId id="295" r:id="rId26"/>
    <p:sldId id="363" r:id="rId27"/>
    <p:sldId id="364" r:id="rId28"/>
    <p:sldId id="365" r:id="rId29"/>
    <p:sldId id="366" r:id="rId30"/>
    <p:sldId id="367" r:id="rId31"/>
    <p:sldId id="262" r:id="rId32"/>
    <p:sldId id="368" r:id="rId33"/>
    <p:sldId id="369" r:id="rId34"/>
    <p:sldId id="370" r:id="rId35"/>
    <p:sldId id="371" r:id="rId36"/>
    <p:sldId id="373" r:id="rId37"/>
    <p:sldId id="301" r:id="rId38"/>
    <p:sldId id="374" r:id="rId39"/>
    <p:sldId id="375" r:id="rId40"/>
    <p:sldId id="376" r:id="rId41"/>
    <p:sldId id="377" r:id="rId42"/>
    <p:sldId id="263" r:id="rId43"/>
    <p:sldId id="378" r:id="rId44"/>
    <p:sldId id="379" r:id="rId45"/>
    <p:sldId id="380" r:id="rId46"/>
    <p:sldId id="381" r:id="rId47"/>
    <p:sldId id="382" r:id="rId48"/>
    <p:sldId id="383" r:id="rId49"/>
    <p:sldId id="302" r:id="rId50"/>
    <p:sldId id="384" r:id="rId51"/>
    <p:sldId id="385" r:id="rId52"/>
    <p:sldId id="386" r:id="rId53"/>
    <p:sldId id="303" r:id="rId54"/>
    <p:sldId id="387" r:id="rId55"/>
    <p:sldId id="388" r:id="rId56"/>
    <p:sldId id="389" r:id="rId57"/>
    <p:sldId id="304" r:id="rId58"/>
    <p:sldId id="390" r:id="rId59"/>
    <p:sldId id="391" r:id="rId60"/>
    <p:sldId id="392" r:id="rId61"/>
    <p:sldId id="393" r:id="rId62"/>
    <p:sldId id="264" r:id="rId63"/>
    <p:sldId id="394" r:id="rId64"/>
    <p:sldId id="395" r:id="rId65"/>
    <p:sldId id="30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84" d="100"/>
          <a:sy n="84" d="100"/>
        </p:scale>
        <p:origin x="14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6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56822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89574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Good Coding Habits</a:t>
            </a:r>
          </a:p>
        </p:txBody>
      </p:sp>
      <p:sp>
        <p:nvSpPr>
          <p:cNvPr id="3" name="Subtitle 2"/>
          <p:cNvSpPr>
            <a:spLocks noGrp="1"/>
          </p:cNvSpPr>
          <p:nvPr>
            <p:ph type="subTitle" idx="1"/>
          </p:nvPr>
        </p:nvSpPr>
        <p:spPr/>
        <p:txBody>
          <a:bodyPr/>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a:bodyPr>
          <a:lstStyle/>
          <a:p>
            <a:pPr marL="514350" indent="-514350">
              <a:buFont typeface="+mj-lt"/>
              <a:buAutoNum type="arabicPeriod" startAt="3"/>
            </a:pPr>
            <a:r>
              <a:rPr lang="en-US" dirty="0"/>
              <a:t>Leverage the Compiler: </a:t>
            </a:r>
          </a:p>
          <a:p>
            <a:pPr marL="914400" lvl="1" indent="-514350"/>
            <a:r>
              <a:rPr lang="en-US" b="1" dirty="0"/>
              <a:t>Compile-Time Checks: </a:t>
            </a:r>
            <a:r>
              <a:rPr lang="en-US" dirty="0"/>
              <a:t>Take advantage of the compiler's ability to catch errors during compilation. Utilize strong typing and generics to eliminate runtime type errors and ensure code correctness. </a:t>
            </a:r>
          </a:p>
          <a:p>
            <a:pPr marL="914400" lvl="1" indent="-514350"/>
            <a:r>
              <a:rPr lang="en-US" b="1" dirty="0"/>
              <a:t>Static Analysis: </a:t>
            </a:r>
            <a:r>
              <a:rPr lang="en-US" dirty="0"/>
              <a:t>Use static analysis tools to identify potential issues like null pointer dereferences, unused variables, and code style violations before runtime.  </a:t>
            </a:r>
            <a:endParaRPr dirty="0"/>
          </a:p>
        </p:txBody>
      </p:sp>
    </p:spTree>
    <p:extLst>
      <p:ext uri="{BB962C8B-B14F-4D97-AF65-F5344CB8AC3E}">
        <p14:creationId xmlns:p14="http://schemas.microsoft.com/office/powerpoint/2010/main" val="347546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fontScale="92500" lnSpcReduction="10000"/>
          </a:bodyPr>
          <a:lstStyle/>
          <a:p>
            <a:pPr marL="514350" indent="-514350">
              <a:buFont typeface="+mj-lt"/>
              <a:buAutoNum type="arabicPeriod" startAt="4"/>
            </a:pPr>
            <a:r>
              <a:rPr lang="en-US" dirty="0"/>
              <a:t>Design for Ease of Use (but also hard to misuse): </a:t>
            </a:r>
          </a:p>
          <a:p>
            <a:pPr marL="914400" lvl="1" indent="-514350"/>
            <a:r>
              <a:rPr lang="en-US" b="1" dirty="0"/>
              <a:t>Write Tests: </a:t>
            </a:r>
            <a:r>
              <a:rPr lang="en-US" dirty="0"/>
              <a:t>Write comprehensive unit tests to verify the correctness of your code and ensure that it behaves as expected. Tests also serve as documentation and help catch regressions during future changes. </a:t>
            </a:r>
          </a:p>
          <a:p>
            <a:pPr marL="914400" lvl="1" indent="-514350"/>
            <a:r>
              <a:rPr lang="en-US" b="1" dirty="0"/>
              <a:t>Refactor Regularly: </a:t>
            </a:r>
            <a:r>
              <a:rPr lang="en-US" dirty="0"/>
              <a:t>Refactor your code to improve its structure, readability, and maintainability. Remove redundant code and simplify complex logic. </a:t>
            </a:r>
          </a:p>
          <a:p>
            <a:pPr marL="914400" lvl="1" indent="-514350"/>
            <a:r>
              <a:rPr lang="en-US" b="1" dirty="0"/>
              <a:t>Don't Trust Everything: </a:t>
            </a:r>
            <a:r>
              <a:rPr lang="en-US" dirty="0"/>
              <a:t>Assume that external inputs and the environment might be malicious or unreliable. Implement appropriate error handling and validation to prevent misuse. </a:t>
            </a:r>
          </a:p>
          <a:p>
            <a:pPr marL="914400" lvl="1" indent="-51435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fontScale="85000" lnSpcReduction="20000"/>
          </a:bodyPr>
          <a:lstStyle/>
          <a:p>
            <a:pPr marL="514350" indent="-514350">
              <a:buFont typeface="+mj-lt"/>
              <a:buAutoNum type="arabicPeriod" startAt="5"/>
            </a:pPr>
            <a:r>
              <a:rPr lang="en-US" dirty="0"/>
              <a:t>Prioritize Correctness and Maintainability:</a:t>
            </a:r>
          </a:p>
          <a:p>
            <a:pPr marL="914400" lvl="1" indent="-514350"/>
            <a:r>
              <a:rPr lang="en-US" b="1" dirty="0"/>
              <a:t>Simple Interfaces: </a:t>
            </a:r>
            <a:r>
              <a:rPr lang="en-US" dirty="0"/>
              <a:t>Make your code's interface intuitive and easy to understand. Users should be able to grasp the basic functionality quickly. </a:t>
            </a:r>
          </a:p>
          <a:p>
            <a:pPr marL="914400" lvl="1" indent="-514350"/>
            <a:r>
              <a:rPr lang="en-US" b="1" dirty="0"/>
              <a:t>Provide Feedback: </a:t>
            </a:r>
            <a:r>
              <a:rPr lang="en-US" dirty="0"/>
              <a:t>Offer clear error messages and helpful feedback to users when they make mistakes. This can prevent them from becoming frustrated and resorting to workarounds. </a:t>
            </a:r>
          </a:p>
          <a:p>
            <a:pPr marL="914400" lvl="1" indent="-514350"/>
            <a:r>
              <a:rPr lang="en-US" b="1" dirty="0"/>
              <a:t>Consider the "Happy Path": </a:t>
            </a:r>
            <a:r>
              <a:rPr lang="en-US" dirty="0"/>
              <a:t>Focus on making the common use cases simple and straightforward, while making it difficult to stray from that path. </a:t>
            </a:r>
          </a:p>
          <a:p>
            <a:pPr marL="400050" lvl="1" indent="0">
              <a:buNone/>
            </a:pPr>
            <a:endParaRPr lang="en-US" dirty="0"/>
          </a:p>
          <a:p>
            <a:pPr marL="514350" indent="-514350"/>
            <a:r>
              <a:rPr lang="en-US" dirty="0"/>
              <a:t>By combining these strategies, you can create code that is not only easy to use but also robust and resistant to misuse.</a:t>
            </a:r>
          </a:p>
        </p:txBody>
      </p:sp>
    </p:spTree>
    <p:extLst>
      <p:ext uri="{BB962C8B-B14F-4D97-AF65-F5344CB8AC3E}">
        <p14:creationId xmlns:p14="http://schemas.microsoft.com/office/powerpoint/2010/main" val="289411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modular</a:t>
            </a:r>
            <a:endParaRPr dirty="0"/>
          </a:p>
        </p:txBody>
      </p:sp>
      <p:sp>
        <p:nvSpPr>
          <p:cNvPr id="3" name="Content Placeholder 2"/>
          <p:cNvSpPr>
            <a:spLocks noGrp="1"/>
          </p:cNvSpPr>
          <p:nvPr>
            <p:ph idx="1"/>
          </p:nvPr>
        </p:nvSpPr>
        <p:spPr/>
        <p:txBody>
          <a:bodyPr>
            <a:normAutofit/>
          </a:bodyPr>
          <a:lstStyle/>
          <a:p>
            <a:r>
              <a:rPr lang="en-US" dirty="0"/>
              <a:t>Writing modular code involves breaking down a program into independent, self-contained units, or "modules," each responsible for a specific, well-defined task. </a:t>
            </a:r>
          </a:p>
          <a:p>
            <a:r>
              <a:rPr lang="en-US" dirty="0"/>
              <a:t>This approach enhances code organization, reusability, maintainability, and testability.</a:t>
            </a:r>
          </a:p>
          <a:p>
            <a:endParaRPr dirty="0"/>
          </a:p>
        </p:txBody>
      </p:sp>
    </p:spTree>
    <p:extLst>
      <p:ext uri="{BB962C8B-B14F-4D97-AF65-F5344CB8AC3E}">
        <p14:creationId xmlns:p14="http://schemas.microsoft.com/office/powerpoint/2010/main" val="80108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modular</a:t>
            </a:r>
            <a:endParaRPr dirty="0"/>
          </a:p>
        </p:txBody>
      </p:sp>
      <p:sp>
        <p:nvSpPr>
          <p:cNvPr id="3" name="Content Placeholder 2"/>
          <p:cNvSpPr>
            <a:spLocks noGrp="1"/>
          </p:cNvSpPr>
          <p:nvPr>
            <p:ph idx="1"/>
          </p:nvPr>
        </p:nvSpPr>
        <p:spPr>
          <a:xfrm>
            <a:off x="457200" y="1600200"/>
            <a:ext cx="8229600" cy="4983162"/>
          </a:xfrm>
        </p:spPr>
        <p:txBody>
          <a:bodyPr>
            <a:normAutofit fontScale="70000" lnSpcReduction="20000"/>
          </a:bodyPr>
          <a:lstStyle/>
          <a:p>
            <a:r>
              <a:rPr lang="en-US" dirty="0"/>
              <a:t>Key principles and techniques for writing modular code:</a:t>
            </a:r>
          </a:p>
          <a:p>
            <a:pPr lvl="1"/>
            <a:r>
              <a:rPr lang="en-US" b="1" dirty="0"/>
              <a:t>Single Responsibility Principle (SRP): </a:t>
            </a:r>
            <a:r>
              <a:rPr lang="en-US" dirty="0"/>
              <a:t>Each module, function, or class should have one, and only one, reason to change. This means it should be responsible for a single, distinct piece of functionality.</a:t>
            </a:r>
          </a:p>
          <a:p>
            <a:pPr lvl="1"/>
            <a:r>
              <a:rPr lang="en-US" b="1" dirty="0"/>
              <a:t>Encapsulation and Information Hiding: </a:t>
            </a:r>
            <a:r>
              <a:rPr lang="en-US" dirty="0"/>
              <a:t>Modules should hide their internal implementation details and expose only what is necessary for other modules to interact with them through clear interfaces. This minimizes dependencies and allows for changes within a module without affecting others.</a:t>
            </a:r>
          </a:p>
          <a:p>
            <a:pPr lvl="1"/>
            <a:r>
              <a:rPr lang="en-US" b="1" dirty="0"/>
              <a:t>Low Coupling: </a:t>
            </a:r>
            <a:r>
              <a:rPr lang="en-US" dirty="0"/>
              <a:t>Minimize the interdependencies between modules. Modules should be as independent as possible, reducing the impact of changes in one module on others.</a:t>
            </a:r>
          </a:p>
          <a:p>
            <a:pPr lvl="1"/>
            <a:r>
              <a:rPr lang="en-US" b="1" dirty="0"/>
              <a:t>High Cohesion: </a:t>
            </a:r>
            <a:r>
              <a:rPr lang="en-US" dirty="0"/>
              <a:t>The elements within a module should be highly related and work together to achieve a single purpose. A cohesive module focuses on a specific set of functionalities.</a:t>
            </a:r>
          </a:p>
          <a:p>
            <a:pPr lvl="1"/>
            <a:r>
              <a:rPr lang="en-US" b="1" dirty="0"/>
              <a:t>Abstraction: </a:t>
            </a:r>
            <a:r>
              <a:rPr lang="en-US" dirty="0"/>
              <a:t>Define clear levels of abstraction. Functions and classes should abstract away complex details, presenting a simpler, higher-level interface to the user of the module.</a:t>
            </a:r>
          </a:p>
          <a:p>
            <a:pPr marL="0" indent="0">
              <a:buNone/>
            </a:pPr>
            <a:endParaRPr dirty="0"/>
          </a:p>
        </p:txBody>
      </p:sp>
    </p:spTree>
    <p:extLst>
      <p:ext uri="{BB962C8B-B14F-4D97-AF65-F5344CB8AC3E}">
        <p14:creationId xmlns:p14="http://schemas.microsoft.com/office/powerpoint/2010/main" val="232778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modular</a:t>
            </a:r>
            <a:endParaRPr dirty="0"/>
          </a:p>
        </p:txBody>
      </p:sp>
      <p:sp>
        <p:nvSpPr>
          <p:cNvPr id="3" name="Content Placeholder 2"/>
          <p:cNvSpPr>
            <a:spLocks noGrp="1"/>
          </p:cNvSpPr>
          <p:nvPr>
            <p:ph idx="1"/>
          </p:nvPr>
        </p:nvSpPr>
        <p:spPr>
          <a:xfrm>
            <a:off x="457200" y="1600200"/>
            <a:ext cx="8229600" cy="4824663"/>
          </a:xfrm>
        </p:spPr>
        <p:txBody>
          <a:bodyPr>
            <a:normAutofit fontScale="70000" lnSpcReduction="20000"/>
          </a:bodyPr>
          <a:lstStyle/>
          <a:p>
            <a:r>
              <a:rPr lang="en-US" dirty="0"/>
              <a:t>Key principles and techniques for writing modular code: (Cont.)</a:t>
            </a:r>
          </a:p>
          <a:p>
            <a:pPr lvl="1"/>
            <a:r>
              <a:rPr lang="en-US" b="1" dirty="0"/>
              <a:t>Reusability: </a:t>
            </a:r>
            <a:r>
              <a:rPr lang="en-US" dirty="0"/>
              <a:t>Design modules to be easily reusable in different parts of the same application or even in other projects. This often involves creating generic functions or classes that can be adapted to various contexts.</a:t>
            </a:r>
          </a:p>
          <a:p>
            <a:pPr lvl="1"/>
            <a:r>
              <a:rPr lang="en-US" b="1" dirty="0"/>
              <a:t>Clear Naming Conventions: </a:t>
            </a:r>
            <a:r>
              <a:rPr lang="en-US" dirty="0"/>
              <a:t>Use meaningful and consistent names for modules, functions, variables, and classes to improve readability and understanding.</a:t>
            </a:r>
          </a:p>
          <a:p>
            <a:pPr lvl="1"/>
            <a:r>
              <a:rPr lang="en-US" b="1" dirty="0"/>
              <a:t>Documentation: </a:t>
            </a:r>
            <a:r>
              <a:rPr lang="en-US" dirty="0"/>
              <a:t>Document the purpose, inputs, outputs, and usage of each module and its components. This is crucial for understanding and maintaining modular code.</a:t>
            </a:r>
          </a:p>
          <a:p>
            <a:pPr lvl="1"/>
            <a:r>
              <a:rPr lang="en-US" b="1" dirty="0"/>
              <a:t>Testing: </a:t>
            </a:r>
            <a:r>
              <a:rPr lang="en-US" dirty="0"/>
              <a:t>Design modules with testability in mind. Unit tests can help ensure that each module functions correctly in isolation, which also encourages a modular design.</a:t>
            </a:r>
          </a:p>
          <a:p>
            <a:pPr lvl="1"/>
            <a:r>
              <a:rPr lang="en-US" b="1" dirty="0"/>
              <a:t>Refactoring: </a:t>
            </a:r>
            <a:r>
              <a:rPr lang="en-US" dirty="0"/>
              <a:t>Regularly review and refactor code to improve its modularity. This might involve extracting common logic into new functions, breaking down large classes, or reorganizing modules.</a:t>
            </a:r>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Good code is reusable</a:t>
            </a:r>
            <a:endParaRPr dirty="0"/>
          </a:p>
        </p:txBody>
      </p:sp>
      <p:sp>
        <p:nvSpPr>
          <p:cNvPr id="3" name="Content Placeholder 2"/>
          <p:cNvSpPr>
            <a:spLocks noGrp="1"/>
          </p:cNvSpPr>
          <p:nvPr>
            <p:ph idx="1"/>
          </p:nvPr>
        </p:nvSpPr>
        <p:spPr>
          <a:xfrm>
            <a:off x="301752" y="1417638"/>
            <a:ext cx="8385048" cy="4708525"/>
          </a:xfrm>
        </p:spPr>
        <p:txBody>
          <a:bodyPr>
            <a:normAutofit lnSpcReduction="10000"/>
          </a:bodyPr>
          <a:lstStyle/>
          <a:p>
            <a:r>
              <a:rPr lang="en-US" dirty="0"/>
              <a:t>Yes, good code is designed to be reusable across different contexts with minimal modifications. </a:t>
            </a:r>
          </a:p>
          <a:p>
            <a:r>
              <a:rPr lang="en-US" dirty="0"/>
              <a:t>This practice, known as code reuse, offers numerous benefits, including time savings, reduced errors, and improved code maintainability. </a:t>
            </a:r>
          </a:p>
          <a:p>
            <a:r>
              <a:rPr lang="en-US" dirty="0"/>
              <a:t>Reusing existing code also allows developers to focus on new features and functionality rather than rewriting existing logic.  </a:t>
            </a:r>
            <a:endParaRPr dirty="0"/>
          </a:p>
        </p:txBody>
      </p:sp>
    </p:spTree>
    <p:extLst>
      <p:ext uri="{BB962C8B-B14F-4D97-AF65-F5344CB8AC3E}">
        <p14:creationId xmlns:p14="http://schemas.microsoft.com/office/powerpoint/2010/main" val="228938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Good code is reusable</a:t>
            </a:r>
            <a:endParaRPr dirty="0"/>
          </a:p>
        </p:txBody>
      </p:sp>
      <p:sp>
        <p:nvSpPr>
          <p:cNvPr id="3" name="Content Placeholder 2"/>
          <p:cNvSpPr>
            <a:spLocks noGrp="1"/>
          </p:cNvSpPr>
          <p:nvPr>
            <p:ph idx="1"/>
          </p:nvPr>
        </p:nvSpPr>
        <p:spPr>
          <a:xfrm>
            <a:off x="301752" y="1417638"/>
            <a:ext cx="8385048" cy="5440362"/>
          </a:xfrm>
        </p:spPr>
        <p:txBody>
          <a:bodyPr>
            <a:normAutofit fontScale="70000" lnSpcReduction="20000"/>
          </a:bodyPr>
          <a:lstStyle/>
          <a:p>
            <a:r>
              <a:rPr lang="en-US" dirty="0"/>
              <a:t>Here's why code reusability is important: </a:t>
            </a:r>
          </a:p>
          <a:p>
            <a:pPr lvl="1"/>
            <a:r>
              <a:rPr lang="en-US" b="1" dirty="0"/>
              <a:t>Time and Effort Savings: </a:t>
            </a:r>
            <a:r>
              <a:rPr lang="en-US" dirty="0"/>
              <a:t>Writing code from scratch for every project or feature is inefficient. Reusing existing, well-tested code significantly reduces development time and effort.</a:t>
            </a:r>
          </a:p>
          <a:p>
            <a:pPr lvl="1"/>
            <a:r>
              <a:rPr lang="en-US" b="1" dirty="0"/>
              <a:t>Reduced Errors and Bugs: </a:t>
            </a:r>
            <a:r>
              <a:rPr lang="en-US" dirty="0"/>
              <a:t>Code that has been reused multiple times is likely to have been tested and debugged, leading to fewer errors in new applications.</a:t>
            </a:r>
          </a:p>
          <a:p>
            <a:pPr lvl="1"/>
            <a:r>
              <a:rPr lang="en-US" b="1" dirty="0"/>
              <a:t>Improved Consistency: </a:t>
            </a:r>
            <a:r>
              <a:rPr lang="en-US" dirty="0"/>
              <a:t>Reusing code helps ensure consistency across different parts of an application or across multiple applications, which is crucial for maintainability and user experience.</a:t>
            </a:r>
          </a:p>
          <a:p>
            <a:pPr lvl="1"/>
            <a:r>
              <a:rPr lang="en-US" b="1" dirty="0"/>
              <a:t>Increased Productivity: </a:t>
            </a:r>
            <a:r>
              <a:rPr lang="en-US" dirty="0"/>
              <a:t>When developers can reuse code, they can focus on more complex and innovative tasks, boosting overall productivity.</a:t>
            </a:r>
          </a:p>
          <a:p>
            <a:pPr lvl="1"/>
            <a:r>
              <a:rPr lang="en-US" b="1" dirty="0"/>
              <a:t>Easier Maintenance: </a:t>
            </a:r>
            <a:r>
              <a:rPr lang="en-US" dirty="0"/>
              <a:t>If a bug is found in a reusable component, fixing it in one place can resolve the issue across all instances where that component is used.</a:t>
            </a:r>
          </a:p>
          <a:p>
            <a:pPr lvl="1"/>
            <a:r>
              <a:rPr lang="en-US" b="1" dirty="0"/>
              <a:t>Scalability: </a:t>
            </a:r>
            <a:r>
              <a:rPr lang="en-US" dirty="0"/>
              <a:t>Reusable components can be easily incorporated into larger systems, making it easier to scale applications and services.  </a:t>
            </a:r>
            <a:endParaRPr dirty="0"/>
          </a:p>
        </p:txBody>
      </p:sp>
    </p:spTree>
    <p:extLst>
      <p:ext uri="{BB962C8B-B14F-4D97-AF65-F5344CB8AC3E}">
        <p14:creationId xmlns:p14="http://schemas.microsoft.com/office/powerpoint/2010/main" val="355109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Clean Code</a:t>
            </a:r>
            <a:endParaRPr dirty="0"/>
          </a:p>
        </p:txBody>
      </p:sp>
      <p:sp>
        <p:nvSpPr>
          <p:cNvPr id="3" name="Content Placeholder 2"/>
          <p:cNvSpPr>
            <a:spLocks noGrp="1"/>
          </p:cNvSpPr>
          <p:nvPr>
            <p:ph idx="1"/>
          </p:nvPr>
        </p:nvSpPr>
        <p:spPr/>
        <p:txBody>
          <a:bodyPr>
            <a:normAutofit/>
          </a:bodyPr>
          <a:lstStyle/>
          <a:p>
            <a:r>
              <a:rPr lang="en-US" dirty="0"/>
              <a:t>Clean code is software code that is well-structured, easy to read, understand, and modify, and it adheres to established best practices and conventions. </a:t>
            </a:r>
          </a:p>
          <a:p>
            <a:r>
              <a:rPr lang="en-US" dirty="0"/>
              <a:t>It prioritizes clarity and maintainability over complex or clever solutions, making it easier for developers to collaborate, debug, and extend the codebase.  </a:t>
            </a:r>
            <a:endParaRPr dirty="0"/>
          </a:p>
        </p:txBody>
      </p:sp>
    </p:spTree>
    <p:extLst>
      <p:ext uri="{BB962C8B-B14F-4D97-AF65-F5344CB8AC3E}">
        <p14:creationId xmlns:p14="http://schemas.microsoft.com/office/powerpoint/2010/main" val="3268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Clean Code</a:t>
            </a:r>
            <a:endParaRPr dirty="0"/>
          </a:p>
        </p:txBody>
      </p:sp>
      <p:sp>
        <p:nvSpPr>
          <p:cNvPr id="3" name="Content Placeholder 2"/>
          <p:cNvSpPr>
            <a:spLocks noGrp="1"/>
          </p:cNvSpPr>
          <p:nvPr>
            <p:ph idx="1"/>
          </p:nvPr>
        </p:nvSpPr>
        <p:spPr>
          <a:xfrm>
            <a:off x="457200" y="1600200"/>
            <a:ext cx="8458200" cy="4716379"/>
          </a:xfrm>
        </p:spPr>
        <p:txBody>
          <a:bodyPr>
            <a:normAutofit fontScale="62500" lnSpcReduction="20000"/>
          </a:bodyPr>
          <a:lstStyle/>
          <a:p>
            <a:r>
              <a:rPr lang="en-US" dirty="0"/>
              <a:t>Key Characteristics of Clean Code:</a:t>
            </a:r>
          </a:p>
          <a:p>
            <a:pPr lvl="1"/>
            <a:r>
              <a:rPr lang="en-US" b="1" dirty="0"/>
              <a:t>Readability: </a:t>
            </a:r>
            <a:r>
              <a:rPr lang="en-US" dirty="0"/>
              <a:t>Clean code is easy to understand at a glance. It uses clear and meaningful names for variables, functions, and classes, avoiding jargon and overly complex logic. </a:t>
            </a:r>
          </a:p>
          <a:p>
            <a:pPr lvl="1"/>
            <a:r>
              <a:rPr lang="en-US" b="1" dirty="0"/>
              <a:t>Maintainability: </a:t>
            </a:r>
            <a:r>
              <a:rPr lang="en-US" dirty="0"/>
              <a:t>Clean code is designed to be easily modified and updated. This is achieved through modularity, clear separation of concerns, and consistent coding style. </a:t>
            </a:r>
          </a:p>
          <a:p>
            <a:pPr lvl="1"/>
            <a:r>
              <a:rPr lang="en-US" b="1" dirty="0"/>
              <a:t>Testability:</a:t>
            </a:r>
            <a:r>
              <a:rPr lang="en-US" dirty="0"/>
              <a:t> Clean code is structured in a way that makes it easy to write unit tests and other forms of testing, ensuring that changes don't introduce new bugs. </a:t>
            </a:r>
          </a:p>
          <a:p>
            <a:pPr lvl="1"/>
            <a:r>
              <a:rPr lang="en-US" b="1" dirty="0"/>
              <a:t>Efficiency: </a:t>
            </a:r>
            <a:r>
              <a:rPr lang="en-US" dirty="0"/>
              <a:t>While readability is prioritized, clean code is also efficient. It avoids unnecessary complexity and redundancy, ensuring that the code performs well. </a:t>
            </a:r>
          </a:p>
          <a:p>
            <a:pPr lvl="1"/>
            <a:r>
              <a:rPr lang="en-US" b="1" dirty="0"/>
              <a:t>Conventions: </a:t>
            </a:r>
            <a:r>
              <a:rPr lang="en-US" dirty="0"/>
              <a:t>Clean code adheres to established coding conventions and best practices, which helps to ensure consistency and makes it easier for multiple developers to work on the same codebase. </a:t>
            </a:r>
          </a:p>
          <a:p>
            <a:pPr lvl="1"/>
            <a:r>
              <a:rPr lang="en-US" b="1" dirty="0"/>
              <a:t>Expressiveness: </a:t>
            </a:r>
            <a:r>
              <a:rPr lang="en-US" dirty="0"/>
              <a:t>Clean code clearly communicates the intent of the code to other developers. It should be easy to understand what the code is doing without needing to dive into the implementation details.  </a:t>
            </a:r>
            <a:endParaRPr dirty="0"/>
          </a:p>
        </p:txBody>
      </p:sp>
    </p:spTree>
    <p:extLst>
      <p:ext uri="{BB962C8B-B14F-4D97-AF65-F5344CB8AC3E}">
        <p14:creationId xmlns:p14="http://schemas.microsoft.com/office/powerpoint/2010/main" val="37964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code</a:t>
            </a:r>
            <a:endParaRPr dirty="0"/>
          </a:p>
        </p:txBody>
      </p:sp>
      <p:sp>
        <p:nvSpPr>
          <p:cNvPr id="3" name="Content Placeholder 2"/>
          <p:cNvSpPr>
            <a:spLocks noGrp="1"/>
          </p:cNvSpPr>
          <p:nvPr>
            <p:ph idx="1"/>
          </p:nvPr>
        </p:nvSpPr>
        <p:spPr>
          <a:xfrm>
            <a:off x="301752" y="4572000"/>
            <a:ext cx="8385048" cy="2011361"/>
          </a:xfrm>
        </p:spPr>
        <p:txBody>
          <a:bodyPr>
            <a:normAutofit fontScale="62500" lnSpcReduction="20000"/>
          </a:bodyPr>
          <a:lstStyle/>
          <a:p>
            <a:r>
              <a:rPr lang="en-US" dirty="0"/>
              <a:t>Good code is characterized by several key qualities that make it reliable, efficient, and easy to understand and maintain. </a:t>
            </a:r>
          </a:p>
          <a:p>
            <a:r>
              <a:rPr lang="en-US" dirty="0"/>
              <a:t>These include functionality, readability, testability, maintainability, and efficiency. </a:t>
            </a:r>
          </a:p>
          <a:p>
            <a:r>
              <a:rPr lang="en-US" dirty="0"/>
              <a:t>Good code also adheres to good coding practices, which often include clear naming conventions, proper commenting, and a well-structured design </a:t>
            </a:r>
          </a:p>
          <a:p>
            <a:pPr lvl="1"/>
            <a:endParaRPr dirty="0"/>
          </a:p>
        </p:txBody>
      </p:sp>
      <p:pic>
        <p:nvPicPr>
          <p:cNvPr id="4" name="Picture 3">
            <a:extLst>
              <a:ext uri="{FF2B5EF4-FFF2-40B4-BE49-F238E27FC236}">
                <a16:creationId xmlns:a16="http://schemas.microsoft.com/office/drawing/2014/main" id="{60203D75-BFE3-AE53-03EE-71A0B3BB8D17}"/>
              </a:ext>
            </a:extLst>
          </p:cNvPr>
          <p:cNvPicPr>
            <a:picLocks noChangeAspect="1"/>
          </p:cNvPicPr>
          <p:nvPr/>
        </p:nvPicPr>
        <p:blipFill>
          <a:blip r:embed="rId2"/>
          <a:stretch>
            <a:fillRect/>
          </a:stretch>
        </p:blipFill>
        <p:spPr>
          <a:xfrm>
            <a:off x="2893786" y="1002789"/>
            <a:ext cx="5395972" cy="3569211"/>
          </a:xfrm>
          <a:prstGeom prst="rect">
            <a:avLst/>
          </a:prstGeom>
        </p:spPr>
      </p:pic>
    </p:spTree>
    <p:extLst>
      <p:ext uri="{BB962C8B-B14F-4D97-AF65-F5344CB8AC3E}">
        <p14:creationId xmlns:p14="http://schemas.microsoft.com/office/powerpoint/2010/main" val="65759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Clean Code?</a:t>
            </a:r>
            <a:endParaRPr dirty="0"/>
          </a:p>
        </p:txBody>
      </p:sp>
      <p:sp>
        <p:nvSpPr>
          <p:cNvPr id="3" name="Content Placeholder 2"/>
          <p:cNvSpPr>
            <a:spLocks noGrp="1"/>
          </p:cNvSpPr>
          <p:nvPr>
            <p:ph idx="1"/>
          </p:nvPr>
        </p:nvSpPr>
        <p:spPr>
          <a:xfrm>
            <a:off x="457200" y="1600200"/>
            <a:ext cx="8458200" cy="4716379"/>
          </a:xfrm>
        </p:spPr>
        <p:txBody>
          <a:bodyPr>
            <a:normAutofit fontScale="70000" lnSpcReduction="20000"/>
          </a:bodyPr>
          <a:lstStyle/>
          <a:p>
            <a:r>
              <a:rPr lang="en-US" dirty="0"/>
              <a:t>Benefits of Writing Clean Code:</a:t>
            </a:r>
          </a:p>
          <a:p>
            <a:pPr lvl="1"/>
            <a:r>
              <a:rPr lang="en-US" b="1" dirty="0"/>
              <a:t>Improved Collaboration: </a:t>
            </a:r>
            <a:r>
              <a:rPr lang="en-US" dirty="0"/>
              <a:t>When code is clean, it's easier for multiple developers to work together on a project, understand each other's work, and contribute effectively. </a:t>
            </a:r>
          </a:p>
          <a:p>
            <a:pPr lvl="1"/>
            <a:r>
              <a:rPr lang="en-US" b="1" dirty="0"/>
              <a:t>Reduced Development Time:</a:t>
            </a:r>
            <a:r>
              <a:rPr lang="en-US" dirty="0"/>
              <a:t> Clean code is easier to debug and modify, which can significantly reduce the time it takes to fix bugs and add new features. </a:t>
            </a:r>
          </a:p>
          <a:p>
            <a:pPr lvl="1"/>
            <a:r>
              <a:rPr lang="en-US" b="1" dirty="0"/>
              <a:t>Lower Maintenance Costs: </a:t>
            </a:r>
            <a:r>
              <a:rPr lang="en-US" dirty="0"/>
              <a:t>Clean code is easier to maintain over the long term, reducing the cost of maintaining and updating the software. </a:t>
            </a:r>
          </a:p>
          <a:p>
            <a:pPr lvl="1"/>
            <a:r>
              <a:rPr lang="en-US" b="1" dirty="0"/>
              <a:t>Increased Code Quality:</a:t>
            </a:r>
            <a:r>
              <a:rPr lang="en-US" dirty="0"/>
              <a:t> Clean code is more reliable, robust, and less prone to errors, leading to higher quality software.</a:t>
            </a:r>
          </a:p>
          <a:p>
            <a:pPr marL="457200" lvl="1" indent="0">
              <a:buNone/>
            </a:pPr>
            <a:endParaRPr lang="en-US" dirty="0"/>
          </a:p>
          <a:p>
            <a:r>
              <a:rPr lang="en-US" dirty="0"/>
              <a:t>In essence, clean code is about writing code that is not only functional but also a pleasure to read and work with. It's an investment in the long-term health and maintainability of the software project. </a:t>
            </a:r>
          </a:p>
        </p:txBody>
      </p:sp>
    </p:spTree>
    <p:extLst>
      <p:ext uri="{BB962C8B-B14F-4D97-AF65-F5344CB8AC3E}">
        <p14:creationId xmlns:p14="http://schemas.microsoft.com/office/powerpoint/2010/main" val="345477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principles of Clean Code</a:t>
            </a:r>
            <a:endParaRPr dirty="0"/>
          </a:p>
        </p:txBody>
      </p:sp>
      <p:sp>
        <p:nvSpPr>
          <p:cNvPr id="3" name="Content Placeholder 2"/>
          <p:cNvSpPr>
            <a:spLocks noGrp="1"/>
          </p:cNvSpPr>
          <p:nvPr>
            <p:ph idx="1"/>
          </p:nvPr>
        </p:nvSpPr>
        <p:spPr/>
        <p:txBody>
          <a:bodyPr>
            <a:normAutofit fontScale="92500" lnSpcReduction="10000"/>
          </a:bodyPr>
          <a:lstStyle/>
          <a:p>
            <a:r>
              <a:rPr lang="en-US" dirty="0"/>
              <a:t>Clean code prioritizes readability, maintainability, and collaboration by emphasizing clear, concise, and well-structured code. </a:t>
            </a:r>
          </a:p>
          <a:p>
            <a:r>
              <a:rPr lang="en-US" dirty="0"/>
              <a:t>Key principles include using meaningful names, writing small functions, avoiding repetition, and maintaining consistency in formatting and naming conventions. </a:t>
            </a:r>
          </a:p>
          <a:p>
            <a:r>
              <a:rPr lang="en-US" dirty="0"/>
              <a:t>Other important aspects involve writing self-documenting code, handling errors properly, and ensuring code is testable.  </a:t>
            </a:r>
            <a:endParaRPr dirty="0"/>
          </a:p>
        </p:txBody>
      </p:sp>
    </p:spTree>
    <p:extLst>
      <p:ext uri="{BB962C8B-B14F-4D97-AF65-F5344CB8AC3E}">
        <p14:creationId xmlns:p14="http://schemas.microsoft.com/office/powerpoint/2010/main" val="325752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principles of Clean Code</a:t>
            </a:r>
            <a:endParaRPr dirty="0"/>
          </a:p>
        </p:txBody>
      </p:sp>
      <p:sp>
        <p:nvSpPr>
          <p:cNvPr id="3" name="Content Placeholder 2"/>
          <p:cNvSpPr>
            <a:spLocks noGrp="1"/>
          </p:cNvSpPr>
          <p:nvPr>
            <p:ph idx="1"/>
          </p:nvPr>
        </p:nvSpPr>
        <p:spPr>
          <a:xfrm>
            <a:off x="457200" y="1600200"/>
            <a:ext cx="8229600" cy="4812632"/>
          </a:xfrm>
        </p:spPr>
        <p:txBody>
          <a:bodyPr>
            <a:normAutofit fontScale="77500" lnSpcReduction="20000"/>
          </a:bodyPr>
          <a:lstStyle/>
          <a:p>
            <a:pPr marL="514350" indent="-514350">
              <a:buFont typeface="+mj-lt"/>
              <a:buAutoNum type="arabicPeriod"/>
            </a:pPr>
            <a:r>
              <a:rPr lang="en-US" dirty="0"/>
              <a:t>Readability and Clarity:</a:t>
            </a:r>
          </a:p>
          <a:p>
            <a:pPr marL="914400" lvl="1" indent="-514350"/>
            <a:r>
              <a:rPr lang="en-US" b="1" dirty="0"/>
              <a:t>Meaningful Names: </a:t>
            </a:r>
            <a:r>
              <a:rPr lang="en-US" dirty="0"/>
              <a:t>Use descriptive names for variables, functions, and classes that clearly indicate their purpose and intent. </a:t>
            </a:r>
          </a:p>
          <a:p>
            <a:pPr marL="914400" lvl="1" indent="-514350"/>
            <a:r>
              <a:rPr lang="en-US" b="1" dirty="0"/>
              <a:t>Small Functions: </a:t>
            </a:r>
            <a:r>
              <a:rPr lang="en-US" dirty="0"/>
              <a:t>Break down complex tasks into smaller, focused functions that perform a single, well-defined action. </a:t>
            </a:r>
          </a:p>
          <a:p>
            <a:pPr marL="914400" lvl="1" indent="-514350"/>
            <a:r>
              <a:rPr lang="en-US" b="1" dirty="0"/>
              <a:t>Clear and Expressive Code: </a:t>
            </a:r>
            <a:r>
              <a:rPr lang="en-US" dirty="0"/>
              <a:t>Write code that reads like prose, making it easy to understand the logic and flow. </a:t>
            </a:r>
          </a:p>
          <a:p>
            <a:pPr marL="914400" lvl="1" indent="-514350"/>
            <a:r>
              <a:rPr lang="en-US" b="1" dirty="0"/>
              <a:t>Comments: </a:t>
            </a:r>
            <a:r>
              <a:rPr lang="en-US" dirty="0"/>
              <a:t>Use comments sparingly to explain why the code does something, not what it does. Self-documenting code should minimize the need for excessive comments. </a:t>
            </a:r>
          </a:p>
          <a:p>
            <a:pPr marL="914400" lvl="1" indent="-514350"/>
            <a:r>
              <a:rPr lang="en-US" b="1" dirty="0"/>
              <a:t>Consistency: </a:t>
            </a:r>
            <a:r>
              <a:rPr lang="en-US" dirty="0"/>
              <a:t>Maintain consistent formatting, indentation, and naming conventions throughout the codebase. </a:t>
            </a:r>
          </a:p>
          <a:p>
            <a:pPr marL="914400" lvl="1" indent="-514350"/>
            <a:r>
              <a:rPr lang="en-US" b="1" dirty="0"/>
              <a:t>Follow Established Code Writing Standard: </a:t>
            </a:r>
            <a:r>
              <a:rPr lang="en-US" dirty="0"/>
              <a:t>At least use the standard imposed by your project team.</a:t>
            </a:r>
          </a:p>
        </p:txBody>
      </p:sp>
    </p:spTree>
    <p:extLst>
      <p:ext uri="{BB962C8B-B14F-4D97-AF65-F5344CB8AC3E}">
        <p14:creationId xmlns:p14="http://schemas.microsoft.com/office/powerpoint/2010/main" val="300984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principles of Clean Code</a:t>
            </a:r>
            <a:endParaRPr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2"/>
            </a:pPr>
            <a:r>
              <a:rPr lang="en-US" dirty="0"/>
              <a:t>Maintainability:</a:t>
            </a:r>
          </a:p>
          <a:p>
            <a:pPr marL="914400" lvl="1" indent="-514350"/>
            <a:r>
              <a:rPr lang="en-US" b="1" dirty="0"/>
              <a:t>DRY (Don't Repeat Yourself): </a:t>
            </a:r>
            <a:r>
              <a:rPr lang="en-US" dirty="0"/>
              <a:t>Avoid code duplication by extracting common logic into reusable components. </a:t>
            </a:r>
          </a:p>
          <a:p>
            <a:pPr marL="914400" lvl="1" indent="-514350"/>
            <a:r>
              <a:rPr lang="en-US" b="1" dirty="0"/>
              <a:t>Single Responsibility Principle (SRP): </a:t>
            </a:r>
            <a:r>
              <a:rPr lang="en-US" dirty="0"/>
              <a:t>Ensure each class or module has a single, well-defined responsibility. </a:t>
            </a:r>
          </a:p>
          <a:p>
            <a:pPr marL="914400" lvl="1" indent="-514350"/>
            <a:r>
              <a:rPr lang="en-US" b="1" dirty="0"/>
              <a:t>Modularity: </a:t>
            </a:r>
            <a:r>
              <a:rPr lang="en-US" dirty="0"/>
              <a:t>Break down the code into smaller, independent modules that can be easily reused and modified. </a:t>
            </a:r>
          </a:p>
          <a:p>
            <a:pPr marL="914400" lvl="1" indent="-514350"/>
            <a:r>
              <a:rPr lang="en-US" b="1" dirty="0"/>
              <a:t>KISS (Keep It Simple, Stupid): </a:t>
            </a:r>
            <a:r>
              <a:rPr lang="en-US" dirty="0"/>
              <a:t>Avoid unnecessary complexity and prioritize simplicity and clarity. </a:t>
            </a:r>
          </a:p>
          <a:p>
            <a:pPr marL="914400" lvl="1" indent="-514350"/>
            <a:r>
              <a:rPr lang="en-US" b="1" dirty="0"/>
              <a:t>YAGNI (You </a:t>
            </a:r>
            <a:r>
              <a:rPr lang="en-US" b="1" dirty="0" err="1"/>
              <a:t>Ain't</a:t>
            </a:r>
            <a:r>
              <a:rPr lang="en-US" b="1" dirty="0"/>
              <a:t> </a:t>
            </a:r>
            <a:r>
              <a:rPr lang="en-US" b="1" dirty="0" err="1"/>
              <a:t>Gonna</a:t>
            </a:r>
            <a:r>
              <a:rPr lang="en-US" b="1" dirty="0"/>
              <a:t> Need It): </a:t>
            </a:r>
            <a:r>
              <a:rPr lang="en-US" dirty="0"/>
              <a:t>Avoid implementing features that are not currently needed, as they can add unnecessary complexity and maintenance overhead.  </a:t>
            </a:r>
          </a:p>
          <a:p>
            <a:pPr marL="0" indent="0">
              <a:buNone/>
            </a:pPr>
            <a:r>
              <a:rPr lang="en-US" dirty="0"/>
              <a:t>  </a:t>
            </a:r>
            <a:endParaRPr dirty="0"/>
          </a:p>
        </p:txBody>
      </p:sp>
    </p:spTree>
    <p:extLst>
      <p:ext uri="{BB962C8B-B14F-4D97-AF65-F5344CB8AC3E}">
        <p14:creationId xmlns:p14="http://schemas.microsoft.com/office/powerpoint/2010/main" val="2352090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principles of Clean Code</a:t>
            </a:r>
            <a:endParaRPr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3"/>
            </a:pPr>
            <a:r>
              <a:rPr lang="en-US" dirty="0"/>
              <a:t>Testability:</a:t>
            </a:r>
          </a:p>
          <a:p>
            <a:pPr marL="914400" lvl="1" indent="-514350"/>
            <a:r>
              <a:rPr lang="en-US" b="1" dirty="0"/>
              <a:t>Testable Code: </a:t>
            </a:r>
            <a:r>
              <a:rPr lang="en-US" dirty="0"/>
              <a:t>Write code that is easy to test, with clear separation of concerns and well-defined interfaces. </a:t>
            </a:r>
          </a:p>
          <a:p>
            <a:pPr marL="914400" lvl="1" indent="-514350"/>
            <a:r>
              <a:rPr lang="en-US" b="1" dirty="0"/>
              <a:t>Error Handling:</a:t>
            </a:r>
            <a:r>
              <a:rPr lang="en-US" dirty="0"/>
              <a:t> Implement robust error handling mechanisms to prevent unexpected behavior and make debugging easier. </a:t>
            </a:r>
          </a:p>
          <a:p>
            <a:pPr marL="914400" lvl="1" indent="-514350"/>
            <a:r>
              <a:rPr lang="en-US" b="1" dirty="0"/>
              <a:t>Unit Tests: </a:t>
            </a:r>
            <a:r>
              <a:rPr lang="en-US" dirty="0"/>
              <a:t>Write comprehensive unit tests to verify the correctness of individual components and functions.   </a:t>
            </a:r>
          </a:p>
          <a:p>
            <a:pPr marL="0" indent="0">
              <a:buNone/>
            </a:pPr>
            <a:r>
              <a:rPr lang="en-US" dirty="0"/>
              <a:t>  </a:t>
            </a:r>
            <a:endParaRPr dirty="0"/>
          </a:p>
        </p:txBody>
      </p:sp>
    </p:spTree>
    <p:extLst>
      <p:ext uri="{BB962C8B-B14F-4D97-AF65-F5344CB8AC3E}">
        <p14:creationId xmlns:p14="http://schemas.microsoft.com/office/powerpoint/2010/main" val="209277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principles of Clean Code</a:t>
            </a:r>
            <a:endParaRPr dirty="0"/>
          </a:p>
        </p:txBody>
      </p:sp>
      <p:sp>
        <p:nvSpPr>
          <p:cNvPr id="3" name="Content Placeholder 2"/>
          <p:cNvSpPr>
            <a:spLocks noGrp="1"/>
          </p:cNvSpPr>
          <p:nvPr>
            <p:ph idx="1"/>
          </p:nvPr>
        </p:nvSpPr>
        <p:spPr>
          <a:xfrm>
            <a:off x="457200" y="1600200"/>
            <a:ext cx="8229600" cy="4983162"/>
          </a:xfrm>
        </p:spPr>
        <p:txBody>
          <a:bodyPr>
            <a:normAutofit fontScale="77500" lnSpcReduction="20000"/>
          </a:bodyPr>
          <a:lstStyle/>
          <a:p>
            <a:pPr marL="514350" indent="-514350">
              <a:buFont typeface="+mj-lt"/>
              <a:buAutoNum type="arabicPeriod" startAt="4"/>
            </a:pPr>
            <a:r>
              <a:rPr lang="en-US" dirty="0"/>
              <a:t>Other Important Considerations:</a:t>
            </a:r>
          </a:p>
          <a:p>
            <a:pPr marL="914400" lvl="1" indent="-514350"/>
            <a:r>
              <a:rPr lang="en-US" b="1" dirty="0"/>
              <a:t>Code Review: </a:t>
            </a:r>
            <a:r>
              <a:rPr lang="en-US" dirty="0"/>
              <a:t>Engage in code reviews to identify potential issues and improve code quality. </a:t>
            </a:r>
          </a:p>
          <a:p>
            <a:pPr marL="914400" lvl="1" indent="-514350"/>
            <a:r>
              <a:rPr lang="en-US" b="1" dirty="0"/>
              <a:t>Refactoring: </a:t>
            </a:r>
            <a:r>
              <a:rPr lang="en-US" dirty="0"/>
              <a:t>Regularly refactor the code to improve its structure, readability, and maintainability. </a:t>
            </a:r>
          </a:p>
          <a:p>
            <a:pPr marL="914400" lvl="1" indent="-514350"/>
            <a:r>
              <a:rPr lang="en-US" b="1" dirty="0"/>
              <a:t>Abstraction: </a:t>
            </a:r>
            <a:r>
              <a:rPr lang="en-US" dirty="0"/>
              <a:t>Hide implementation details and expose a simple interface for users of the code. </a:t>
            </a:r>
          </a:p>
          <a:p>
            <a:pPr marL="914400" lvl="1" indent="-514350"/>
            <a:r>
              <a:rPr lang="en-US" b="1" dirty="0"/>
              <a:t>Boy Scout Rule: </a:t>
            </a:r>
            <a:r>
              <a:rPr lang="en-US" dirty="0"/>
              <a:t>Leave the code cleaner than you found it, always striving for continuous improvement. </a:t>
            </a:r>
          </a:p>
          <a:p>
            <a:pPr marL="400050" lvl="1" indent="0">
              <a:buNone/>
            </a:pPr>
            <a:endParaRPr lang="en-US" dirty="0"/>
          </a:p>
          <a:p>
            <a:pPr marL="514350" indent="-514350"/>
            <a:r>
              <a:rPr lang="en-US" dirty="0"/>
              <a:t>By following these principles, developers can create codebases that are easier to understand, maintain, and collaborate on, leading to more efficient and reliable software. </a:t>
            </a:r>
          </a:p>
          <a:p>
            <a:pPr marL="0" indent="0">
              <a:buNone/>
            </a:pPr>
            <a:r>
              <a:rPr lang="en-US" dirty="0"/>
              <a:t>  </a:t>
            </a:r>
            <a:endParaRPr dirty="0"/>
          </a:p>
        </p:txBody>
      </p:sp>
    </p:spTree>
    <p:extLst>
      <p:ext uri="{BB962C8B-B14F-4D97-AF65-F5344CB8AC3E}">
        <p14:creationId xmlns:p14="http://schemas.microsoft.com/office/powerpoint/2010/main" val="144633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Write SOLID code</a:t>
            </a:r>
            <a:endParaRPr dirty="0"/>
          </a:p>
        </p:txBody>
      </p:sp>
      <p:sp>
        <p:nvSpPr>
          <p:cNvPr id="3" name="Content Placeholder 2"/>
          <p:cNvSpPr>
            <a:spLocks noGrp="1"/>
          </p:cNvSpPr>
          <p:nvPr>
            <p:ph idx="1"/>
          </p:nvPr>
        </p:nvSpPr>
        <p:spPr>
          <a:xfrm>
            <a:off x="457200" y="3195828"/>
            <a:ext cx="8229600" cy="3534156"/>
          </a:xfrm>
        </p:spPr>
        <p:txBody>
          <a:bodyPr>
            <a:normAutofit fontScale="85000" lnSpcReduction="20000"/>
          </a:bodyPr>
          <a:lstStyle/>
          <a:p>
            <a:r>
              <a:rPr lang="en-US" dirty="0"/>
              <a:t>SOLID code refers to a set of five design principles that aim to make software more understandable, flexible, and maintainable. </a:t>
            </a:r>
          </a:p>
          <a:p>
            <a:r>
              <a:rPr lang="en-US" dirty="0"/>
              <a:t>These principles, collectively known as SOLID, are: </a:t>
            </a:r>
          </a:p>
          <a:p>
            <a:pPr lvl="1"/>
            <a:r>
              <a:rPr lang="en-US" b="1" dirty="0">
                <a:solidFill>
                  <a:srgbClr val="C00000"/>
                </a:solidFill>
              </a:rPr>
              <a:t>S</a:t>
            </a:r>
            <a:r>
              <a:rPr lang="en-US" dirty="0"/>
              <a:t>ingle Responsibility</a:t>
            </a:r>
          </a:p>
          <a:p>
            <a:pPr lvl="1"/>
            <a:r>
              <a:rPr lang="en-US" b="1" dirty="0">
                <a:solidFill>
                  <a:srgbClr val="C00000"/>
                </a:solidFill>
              </a:rPr>
              <a:t>O</a:t>
            </a:r>
            <a:r>
              <a:rPr lang="en-US" dirty="0"/>
              <a:t>pen/Closed</a:t>
            </a:r>
          </a:p>
          <a:p>
            <a:pPr lvl="1"/>
            <a:r>
              <a:rPr lang="en-US" b="1" dirty="0" err="1">
                <a:solidFill>
                  <a:srgbClr val="C00000"/>
                </a:solidFill>
              </a:rPr>
              <a:t>L</a:t>
            </a:r>
            <a:r>
              <a:rPr lang="en-US" dirty="0" err="1"/>
              <a:t>iskov</a:t>
            </a:r>
            <a:r>
              <a:rPr lang="en-US" dirty="0"/>
              <a:t> Substitution</a:t>
            </a:r>
          </a:p>
          <a:p>
            <a:pPr lvl="1"/>
            <a:r>
              <a:rPr lang="en-US" b="1" dirty="0">
                <a:solidFill>
                  <a:srgbClr val="C00000"/>
                </a:solidFill>
              </a:rPr>
              <a:t>I</a:t>
            </a:r>
            <a:r>
              <a:rPr lang="en-US" dirty="0"/>
              <a:t>nterface Segregation, and </a:t>
            </a:r>
          </a:p>
          <a:p>
            <a:pPr lvl="1"/>
            <a:r>
              <a:rPr lang="en-US" b="1" dirty="0">
                <a:solidFill>
                  <a:srgbClr val="C00000"/>
                </a:solidFill>
              </a:rPr>
              <a:t>D</a:t>
            </a:r>
            <a:r>
              <a:rPr lang="en-US" dirty="0"/>
              <a:t>ependency Inversion.  </a:t>
            </a:r>
          </a:p>
        </p:txBody>
      </p:sp>
      <p:pic>
        <p:nvPicPr>
          <p:cNvPr id="4" name="Picture 3">
            <a:extLst>
              <a:ext uri="{FF2B5EF4-FFF2-40B4-BE49-F238E27FC236}">
                <a16:creationId xmlns:a16="http://schemas.microsoft.com/office/drawing/2014/main" id="{7F3F5C52-69A6-0C6E-6500-3CD904FCAA5C}"/>
              </a:ext>
            </a:extLst>
          </p:cNvPr>
          <p:cNvPicPr>
            <a:picLocks noChangeAspect="1"/>
          </p:cNvPicPr>
          <p:nvPr/>
        </p:nvPicPr>
        <p:blipFill>
          <a:blip r:embed="rId2"/>
          <a:stretch>
            <a:fillRect/>
          </a:stretch>
        </p:blipFill>
        <p:spPr>
          <a:xfrm>
            <a:off x="1648327" y="1198861"/>
            <a:ext cx="4523874" cy="1996967"/>
          </a:xfrm>
          <a:prstGeom prst="rect">
            <a:avLst/>
          </a:prstGeom>
        </p:spPr>
      </p:pic>
    </p:spTree>
    <p:extLst>
      <p:ext uri="{BB962C8B-B14F-4D97-AF65-F5344CB8AC3E}">
        <p14:creationId xmlns:p14="http://schemas.microsoft.com/office/powerpoint/2010/main" val="216841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Single responsibility principle</a:t>
            </a:r>
            <a:endParaRPr dirty="0"/>
          </a:p>
        </p:txBody>
      </p:sp>
      <p:sp>
        <p:nvSpPr>
          <p:cNvPr id="3" name="Content Placeholder 2"/>
          <p:cNvSpPr>
            <a:spLocks noGrp="1"/>
          </p:cNvSpPr>
          <p:nvPr>
            <p:ph idx="1"/>
          </p:nvPr>
        </p:nvSpPr>
        <p:spPr>
          <a:xfrm>
            <a:off x="457200" y="1417638"/>
            <a:ext cx="8229600" cy="5440362"/>
          </a:xfrm>
        </p:spPr>
        <p:txBody>
          <a:bodyPr>
            <a:normAutofit fontScale="70000" lnSpcReduction="20000"/>
          </a:bodyPr>
          <a:lstStyle/>
          <a:p>
            <a:r>
              <a:rPr lang="en-US" dirty="0"/>
              <a:t>Here's a breakdown of each principle and how to apply them: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514350" indent="-514350">
              <a:buFont typeface="+mj-lt"/>
              <a:buAutoNum type="arabicPeriod"/>
            </a:pPr>
            <a:r>
              <a:rPr lang="en-US" b="1" dirty="0"/>
              <a:t>Single Responsibility Principle (SRP): </a:t>
            </a:r>
            <a:r>
              <a:rPr lang="en-US" dirty="0"/>
              <a:t>A class should have one, and only one, reason to change. This means each class should have a single responsibility, a single job or task. </a:t>
            </a:r>
          </a:p>
          <a:p>
            <a:pPr marL="914400" lvl="1" indent="-514350"/>
            <a:r>
              <a:rPr lang="en-US" dirty="0"/>
              <a:t>How to write SOLID code with SRP:</a:t>
            </a:r>
          </a:p>
          <a:p>
            <a:pPr marL="1314450" lvl="2" indent="-514350"/>
            <a:r>
              <a:rPr lang="en-US" b="1" dirty="0"/>
              <a:t>Identify Responsibilities: </a:t>
            </a:r>
            <a:r>
              <a:rPr lang="en-US" dirty="0"/>
              <a:t>Break down complex classes into smaller, more focused classes with distinct responsibilities. </a:t>
            </a:r>
          </a:p>
          <a:p>
            <a:pPr marL="0" indent="0">
              <a:buNone/>
            </a:pPr>
            <a:endParaRPr lang="en-US" dirty="0"/>
          </a:p>
        </p:txBody>
      </p:sp>
      <p:pic>
        <p:nvPicPr>
          <p:cNvPr id="4" name="Picture 3">
            <a:extLst>
              <a:ext uri="{FF2B5EF4-FFF2-40B4-BE49-F238E27FC236}">
                <a16:creationId xmlns:a16="http://schemas.microsoft.com/office/drawing/2014/main" id="{2C82CBB2-EACA-837A-3510-60ACBB479F00}"/>
              </a:ext>
            </a:extLst>
          </p:cNvPr>
          <p:cNvPicPr>
            <a:picLocks noChangeAspect="1"/>
          </p:cNvPicPr>
          <p:nvPr/>
        </p:nvPicPr>
        <p:blipFill>
          <a:blip r:embed="rId2"/>
          <a:stretch>
            <a:fillRect/>
          </a:stretch>
        </p:blipFill>
        <p:spPr>
          <a:xfrm>
            <a:off x="1804737" y="1959270"/>
            <a:ext cx="4223084" cy="3164877"/>
          </a:xfrm>
          <a:prstGeom prst="rect">
            <a:avLst/>
          </a:prstGeom>
        </p:spPr>
      </p:pic>
    </p:spTree>
    <p:extLst>
      <p:ext uri="{BB962C8B-B14F-4D97-AF65-F5344CB8AC3E}">
        <p14:creationId xmlns:p14="http://schemas.microsoft.com/office/powerpoint/2010/main" val="51620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Open-closed principle</a:t>
            </a:r>
            <a:endParaRPr dirty="0"/>
          </a:p>
        </p:txBody>
      </p:sp>
      <p:sp>
        <p:nvSpPr>
          <p:cNvPr id="3" name="Content Placeholder 2"/>
          <p:cNvSpPr>
            <a:spLocks noGrp="1"/>
          </p:cNvSpPr>
          <p:nvPr>
            <p:ph idx="1"/>
          </p:nvPr>
        </p:nvSpPr>
        <p:spPr>
          <a:xfrm>
            <a:off x="457200" y="4150894"/>
            <a:ext cx="8229600" cy="2579089"/>
          </a:xfrm>
        </p:spPr>
        <p:txBody>
          <a:bodyPr>
            <a:normAutofit fontScale="70000" lnSpcReduction="20000"/>
          </a:bodyPr>
          <a:lstStyle/>
          <a:p>
            <a:pPr marL="514350" indent="-514350">
              <a:buFont typeface="+mj-lt"/>
              <a:buAutoNum type="arabicPeriod" startAt="2"/>
            </a:pPr>
            <a:r>
              <a:rPr lang="en-US" b="1" dirty="0"/>
              <a:t>Open/Closed Principle (OCP): </a:t>
            </a:r>
            <a:r>
              <a:rPr lang="en-US" dirty="0"/>
              <a:t>Software entities (classes, modules, functions, etc.) should be open for extension but closed for modification. This means you should be able to add new functionality without altering existing. </a:t>
            </a:r>
          </a:p>
          <a:p>
            <a:pPr marL="914400" lvl="1" indent="-514350"/>
            <a:r>
              <a:rPr lang="en-US" dirty="0"/>
              <a:t>How to write SOLID code with OCP:</a:t>
            </a:r>
          </a:p>
          <a:p>
            <a:pPr marL="1314450" lvl="2" indent="-514350"/>
            <a:r>
              <a:rPr lang="en-US" b="1" dirty="0"/>
              <a:t>Use Abstractions: </a:t>
            </a:r>
            <a:r>
              <a:rPr lang="en-US" dirty="0"/>
              <a:t>Employ interfaces and abstract classes to define contracts that can be extended without changing the core implementation.  </a:t>
            </a:r>
          </a:p>
          <a:p>
            <a:pPr marL="0" indent="0">
              <a:buNone/>
            </a:pPr>
            <a:r>
              <a:rPr lang="en-US" dirty="0"/>
              <a:t>	 </a:t>
            </a:r>
          </a:p>
        </p:txBody>
      </p:sp>
      <p:pic>
        <p:nvPicPr>
          <p:cNvPr id="4" name="Picture 3">
            <a:extLst>
              <a:ext uri="{FF2B5EF4-FFF2-40B4-BE49-F238E27FC236}">
                <a16:creationId xmlns:a16="http://schemas.microsoft.com/office/drawing/2014/main" id="{87F3D77C-6417-157A-CED5-E632536DE332}"/>
              </a:ext>
            </a:extLst>
          </p:cNvPr>
          <p:cNvPicPr>
            <a:picLocks noChangeAspect="1"/>
          </p:cNvPicPr>
          <p:nvPr/>
        </p:nvPicPr>
        <p:blipFill>
          <a:blip r:embed="rId2"/>
          <a:stretch>
            <a:fillRect/>
          </a:stretch>
        </p:blipFill>
        <p:spPr>
          <a:xfrm>
            <a:off x="1600200" y="1241500"/>
            <a:ext cx="5269832" cy="2931211"/>
          </a:xfrm>
          <a:prstGeom prst="rect">
            <a:avLst/>
          </a:prstGeom>
        </p:spPr>
      </p:pic>
    </p:spTree>
    <p:extLst>
      <p:ext uri="{BB962C8B-B14F-4D97-AF65-F5344CB8AC3E}">
        <p14:creationId xmlns:p14="http://schemas.microsoft.com/office/powerpoint/2010/main" val="325882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Liskov</a:t>
            </a:r>
            <a:r>
              <a:rPr lang="en-US" dirty="0"/>
              <a:t> substitution principle</a:t>
            </a:r>
            <a:endParaRPr dirty="0"/>
          </a:p>
        </p:txBody>
      </p:sp>
      <p:sp>
        <p:nvSpPr>
          <p:cNvPr id="3" name="Content Placeholder 2"/>
          <p:cNvSpPr>
            <a:spLocks noGrp="1"/>
          </p:cNvSpPr>
          <p:nvPr>
            <p:ph idx="1"/>
          </p:nvPr>
        </p:nvSpPr>
        <p:spPr>
          <a:xfrm>
            <a:off x="457200" y="4644189"/>
            <a:ext cx="8229600" cy="2085794"/>
          </a:xfrm>
        </p:spPr>
        <p:txBody>
          <a:bodyPr>
            <a:normAutofit fontScale="62500" lnSpcReduction="20000"/>
          </a:bodyPr>
          <a:lstStyle/>
          <a:p>
            <a:pPr marL="514350" indent="-514350">
              <a:buFont typeface="+mj-lt"/>
              <a:buAutoNum type="arabicPeriod" startAt="3"/>
            </a:pPr>
            <a:r>
              <a:rPr lang="en-US" b="1" dirty="0" err="1"/>
              <a:t>Liskov</a:t>
            </a:r>
            <a:r>
              <a:rPr lang="en-US" b="1" dirty="0"/>
              <a:t> Substitution Principle (LSP):</a:t>
            </a:r>
            <a:r>
              <a:rPr lang="en-US" dirty="0"/>
              <a:t> Subtypes should be substitutable for their base types without altering the correctness of the program. Derived classes should be usable in any part of the code that expects the base class.  </a:t>
            </a:r>
          </a:p>
          <a:p>
            <a:pPr marL="914400" lvl="1" indent="-514350"/>
            <a:r>
              <a:rPr lang="en-US" dirty="0"/>
              <a:t>How to write SOLID code with LSP:</a:t>
            </a:r>
          </a:p>
          <a:p>
            <a:pPr marL="1314450" lvl="2" indent="-514350"/>
            <a:r>
              <a:rPr lang="en-US" b="1" dirty="0"/>
              <a:t>Ensure Behavior Compatibility: </a:t>
            </a:r>
            <a:r>
              <a:rPr lang="en-US" dirty="0"/>
              <a:t>Make sure that subclasses maintain the behavior and contracts defined by their parent classes.  </a:t>
            </a:r>
          </a:p>
          <a:p>
            <a:pPr marL="0" indent="0">
              <a:buNone/>
            </a:pPr>
            <a:r>
              <a:rPr lang="en-US" dirty="0"/>
              <a:t>	 </a:t>
            </a:r>
          </a:p>
        </p:txBody>
      </p:sp>
      <p:pic>
        <p:nvPicPr>
          <p:cNvPr id="4" name="Picture 3">
            <a:extLst>
              <a:ext uri="{FF2B5EF4-FFF2-40B4-BE49-F238E27FC236}">
                <a16:creationId xmlns:a16="http://schemas.microsoft.com/office/drawing/2014/main" id="{801E2BBB-D566-8087-6A76-A78CD44D5172}"/>
              </a:ext>
            </a:extLst>
          </p:cNvPr>
          <p:cNvPicPr>
            <a:picLocks noChangeAspect="1"/>
          </p:cNvPicPr>
          <p:nvPr/>
        </p:nvPicPr>
        <p:blipFill>
          <a:blip r:embed="rId2"/>
          <a:stretch>
            <a:fillRect/>
          </a:stretch>
        </p:blipFill>
        <p:spPr>
          <a:xfrm>
            <a:off x="2021304" y="1417638"/>
            <a:ext cx="4355432" cy="3036291"/>
          </a:xfrm>
          <a:prstGeom prst="rect">
            <a:avLst/>
          </a:prstGeom>
        </p:spPr>
      </p:pic>
    </p:spTree>
    <p:extLst>
      <p:ext uri="{BB962C8B-B14F-4D97-AF65-F5344CB8AC3E}">
        <p14:creationId xmlns:p14="http://schemas.microsoft.com/office/powerpoint/2010/main" val="223419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code</a:t>
            </a:r>
            <a:endParaRPr dirty="0"/>
          </a:p>
        </p:txBody>
      </p:sp>
      <p:sp>
        <p:nvSpPr>
          <p:cNvPr id="3" name="Content Placeholder 2"/>
          <p:cNvSpPr>
            <a:spLocks noGrp="1"/>
          </p:cNvSpPr>
          <p:nvPr>
            <p:ph idx="1"/>
          </p:nvPr>
        </p:nvSpPr>
        <p:spPr>
          <a:xfrm>
            <a:off x="301752" y="1417638"/>
            <a:ext cx="8385048" cy="5320046"/>
          </a:xfrm>
        </p:spPr>
        <p:txBody>
          <a:bodyPr>
            <a:normAutofit fontScale="77500" lnSpcReduction="20000"/>
          </a:bodyPr>
          <a:lstStyle/>
          <a:p>
            <a:r>
              <a:rPr lang="en-US" dirty="0"/>
              <a:t>Key Characteristics of Good Code: </a:t>
            </a:r>
          </a:p>
          <a:p>
            <a:pPr lvl="1"/>
            <a:r>
              <a:rPr lang="en-US" b="1" dirty="0"/>
              <a:t>Functionality: </a:t>
            </a:r>
            <a:r>
              <a:rPr lang="en-US" dirty="0"/>
              <a:t>The code fulfills its intended purpose and produces the correct output for the given input. It should also handle failure modes gracefully, providing informative error messages rather than silently failing, according to a post on Quora. </a:t>
            </a:r>
          </a:p>
          <a:p>
            <a:pPr lvl="1"/>
            <a:r>
              <a:rPr lang="en-US" b="1" dirty="0"/>
              <a:t>Readability:</a:t>
            </a:r>
            <a:r>
              <a:rPr lang="en-US" dirty="0"/>
              <a:t> Good code is easy to understand and follow, both for the original author and for other developers who may need to work with it in the future. This includes using clear and descriptive variable and function names, proper indentation, and helpful comments to explain complex logic. </a:t>
            </a:r>
          </a:p>
          <a:p>
            <a:pPr lvl="1"/>
            <a:r>
              <a:rPr lang="en-US" b="1" dirty="0"/>
              <a:t>Testability:</a:t>
            </a:r>
            <a:r>
              <a:rPr lang="en-US" dirty="0"/>
              <a:t> Good code is designed in a way that makes it easy to write and run automated tests. This allows developers to verify that the code works as expected and to quickly identify and fix any issues. </a:t>
            </a:r>
          </a:p>
          <a:p>
            <a:pPr lvl="1"/>
            <a:r>
              <a:rPr lang="en-US" b="1" dirty="0"/>
              <a:t>Maintainability: </a:t>
            </a:r>
            <a:r>
              <a:rPr lang="en-US" dirty="0"/>
              <a:t>Good code is easy to modify and extend without introducing new bugs or breaking existing functionality. This is often achieved through modular design, separation of concerns, and a clear, well-defined structure. </a:t>
            </a:r>
          </a:p>
          <a:p>
            <a:pPr lvl="1"/>
            <a:endParaRPr dirty="0"/>
          </a:p>
        </p:txBody>
      </p:sp>
    </p:spTree>
    <p:extLst>
      <p:ext uri="{BB962C8B-B14F-4D97-AF65-F5344CB8AC3E}">
        <p14:creationId xmlns:p14="http://schemas.microsoft.com/office/powerpoint/2010/main" val="33099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segregation principle</a:t>
            </a:r>
            <a:endParaRPr dirty="0"/>
          </a:p>
        </p:txBody>
      </p:sp>
      <p:sp>
        <p:nvSpPr>
          <p:cNvPr id="3" name="Content Placeholder 2"/>
          <p:cNvSpPr>
            <a:spLocks noGrp="1"/>
          </p:cNvSpPr>
          <p:nvPr>
            <p:ph idx="1"/>
          </p:nvPr>
        </p:nvSpPr>
        <p:spPr>
          <a:xfrm>
            <a:off x="457199" y="4222798"/>
            <a:ext cx="8422105" cy="2507185"/>
          </a:xfrm>
        </p:spPr>
        <p:txBody>
          <a:bodyPr>
            <a:normAutofit fontScale="77500" lnSpcReduction="20000"/>
          </a:bodyPr>
          <a:lstStyle/>
          <a:p>
            <a:pPr marL="514350" indent="-514350">
              <a:buFont typeface="+mj-lt"/>
              <a:buAutoNum type="arabicPeriod" startAt="4"/>
            </a:pPr>
            <a:r>
              <a:rPr lang="en-US" b="1" dirty="0"/>
              <a:t>Interface Segregation Principle (ISP): </a:t>
            </a:r>
            <a:r>
              <a:rPr lang="en-US" dirty="0"/>
              <a:t>Clients should not be forced to depend on methods they do not use. Break down large interfaces into smaller, more specific interfaces.  </a:t>
            </a:r>
          </a:p>
          <a:p>
            <a:pPr marL="914400" lvl="1" indent="-514350"/>
            <a:r>
              <a:rPr lang="en-US" dirty="0"/>
              <a:t>How to write SOLID code with ISP: </a:t>
            </a:r>
          </a:p>
          <a:p>
            <a:pPr marL="1314450" lvl="2" indent="-514350"/>
            <a:r>
              <a:rPr lang="en-US" b="1" dirty="0"/>
              <a:t>Create Fine-Grained Interfaces: </a:t>
            </a:r>
            <a:r>
              <a:rPr lang="en-US" dirty="0"/>
              <a:t>Instead of one large interface with many methods, create multiple smaller interfaces that expose only the necessary methods for specific clients.  </a:t>
            </a:r>
          </a:p>
          <a:p>
            <a:pPr marL="0" indent="0">
              <a:buNone/>
            </a:pPr>
            <a:r>
              <a:rPr lang="en-US" dirty="0"/>
              <a:t>	 </a:t>
            </a:r>
          </a:p>
        </p:txBody>
      </p:sp>
      <p:pic>
        <p:nvPicPr>
          <p:cNvPr id="4" name="Picture 3">
            <a:extLst>
              <a:ext uri="{FF2B5EF4-FFF2-40B4-BE49-F238E27FC236}">
                <a16:creationId xmlns:a16="http://schemas.microsoft.com/office/drawing/2014/main" id="{8AEE340A-8A74-FB61-C690-E7117D9A60EE}"/>
              </a:ext>
            </a:extLst>
          </p:cNvPr>
          <p:cNvPicPr>
            <a:picLocks noChangeAspect="1"/>
          </p:cNvPicPr>
          <p:nvPr/>
        </p:nvPicPr>
        <p:blipFill>
          <a:blip r:embed="rId2"/>
          <a:stretch>
            <a:fillRect/>
          </a:stretch>
        </p:blipFill>
        <p:spPr>
          <a:xfrm>
            <a:off x="4487779" y="1249482"/>
            <a:ext cx="2622884" cy="2973316"/>
          </a:xfrm>
          <a:prstGeom prst="rect">
            <a:avLst/>
          </a:prstGeom>
        </p:spPr>
      </p:pic>
    </p:spTree>
    <p:extLst>
      <p:ext uri="{BB962C8B-B14F-4D97-AF65-F5344CB8AC3E}">
        <p14:creationId xmlns:p14="http://schemas.microsoft.com/office/powerpoint/2010/main" val="284053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Dependency inversion principle</a:t>
            </a:r>
            <a:endParaRPr dirty="0"/>
          </a:p>
        </p:txBody>
      </p:sp>
      <p:sp>
        <p:nvSpPr>
          <p:cNvPr id="3" name="Content Placeholder 2"/>
          <p:cNvSpPr>
            <a:spLocks noGrp="1"/>
          </p:cNvSpPr>
          <p:nvPr>
            <p:ph idx="1"/>
          </p:nvPr>
        </p:nvSpPr>
        <p:spPr>
          <a:xfrm>
            <a:off x="457200" y="3429001"/>
            <a:ext cx="8229600" cy="3300982"/>
          </a:xfrm>
        </p:spPr>
        <p:txBody>
          <a:bodyPr>
            <a:normAutofit fontScale="62500" lnSpcReduction="20000"/>
          </a:bodyPr>
          <a:lstStyle/>
          <a:p>
            <a:pPr marL="514350" indent="-514350">
              <a:buFont typeface="+mj-lt"/>
              <a:buAutoNum type="arabicPeriod" startAt="5"/>
            </a:pPr>
            <a:r>
              <a:rPr lang="en-US" b="1" dirty="0"/>
              <a:t>Dependency Inversion Principle (DIP):</a:t>
            </a:r>
            <a:r>
              <a:rPr lang="en-US" dirty="0"/>
              <a:t> High-level modules should not depend on low-level modules. Both should depend on abstractions. Abstractions should not depend on details. Details should depend on abstractions. </a:t>
            </a:r>
          </a:p>
          <a:p>
            <a:pPr marL="914400" lvl="1" indent="-514350"/>
            <a:r>
              <a:rPr lang="en-US" dirty="0"/>
              <a:t>How to write SOLID code with DIP: </a:t>
            </a:r>
          </a:p>
          <a:p>
            <a:pPr marL="1314450" lvl="2" indent="-514350"/>
            <a:r>
              <a:rPr lang="en-US" b="1" dirty="0"/>
              <a:t>Depend on Interfaces, not Implementations:</a:t>
            </a:r>
            <a:r>
              <a:rPr lang="en-US" dirty="0"/>
              <a:t> Use interfaces or abstract classes to define dependencies between modules, rather than directly relying on concrete classes.</a:t>
            </a:r>
          </a:p>
          <a:p>
            <a:pPr marL="800100" lvl="2" indent="0">
              <a:buNone/>
            </a:pPr>
            <a:endParaRPr lang="en-US" dirty="0"/>
          </a:p>
          <a:p>
            <a:pPr marL="514350" indent="-514350"/>
            <a:r>
              <a:rPr lang="en-US" dirty="0"/>
              <a:t>In summary, SOLID principles guide you towards writing code that is:</a:t>
            </a:r>
          </a:p>
          <a:p>
            <a:pPr marL="914400" lvl="1" indent="-514350"/>
            <a:r>
              <a:rPr lang="en-US" b="1" dirty="0"/>
              <a:t>More understandable: </a:t>
            </a:r>
            <a:r>
              <a:rPr lang="en-US" dirty="0"/>
              <a:t>Breaking down complex logic into smaller, focused units. </a:t>
            </a:r>
          </a:p>
          <a:p>
            <a:pPr marL="0" indent="0">
              <a:buNone/>
            </a:pPr>
            <a:r>
              <a:rPr lang="en-US" dirty="0"/>
              <a:t>	 </a:t>
            </a:r>
          </a:p>
        </p:txBody>
      </p:sp>
      <p:pic>
        <p:nvPicPr>
          <p:cNvPr id="4" name="Picture 3">
            <a:extLst>
              <a:ext uri="{FF2B5EF4-FFF2-40B4-BE49-F238E27FC236}">
                <a16:creationId xmlns:a16="http://schemas.microsoft.com/office/drawing/2014/main" id="{EA91D5E5-DF4C-2EC0-76A4-D41EEE52618E}"/>
              </a:ext>
            </a:extLst>
          </p:cNvPr>
          <p:cNvPicPr>
            <a:picLocks noChangeAspect="1"/>
          </p:cNvPicPr>
          <p:nvPr/>
        </p:nvPicPr>
        <p:blipFill>
          <a:blip r:embed="rId2"/>
          <a:stretch>
            <a:fillRect/>
          </a:stretch>
        </p:blipFill>
        <p:spPr>
          <a:xfrm>
            <a:off x="2105527" y="1322520"/>
            <a:ext cx="3609472" cy="196536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a:t>In computer science, side effects and mutability are related concepts that significantly impact how programs behave and are designed. </a:t>
            </a:r>
          </a:p>
          <a:p>
            <a:r>
              <a:rPr lang="en-US" b="1" dirty="0"/>
              <a:t>Side effects</a:t>
            </a:r>
            <a:r>
              <a:rPr lang="en-US" dirty="0"/>
              <a:t> refer to changes to a program's state outside of a function's primary return value, while </a:t>
            </a:r>
            <a:r>
              <a:rPr lang="en-US" b="1" dirty="0"/>
              <a:t>Mutability </a:t>
            </a:r>
            <a:r>
              <a:rPr lang="en-US" dirty="0"/>
              <a:t>indicates whether a data structure can be modified after its creation. </a:t>
            </a:r>
          </a:p>
          <a:p>
            <a:r>
              <a:rPr lang="en-US" dirty="0"/>
              <a:t>Understanding these concepts is crucial for writing predictable, maintainable, and efficient code.  </a:t>
            </a:r>
          </a:p>
        </p:txBody>
      </p:sp>
    </p:spTree>
    <p:extLst>
      <p:ext uri="{BB962C8B-B14F-4D97-AF65-F5344CB8AC3E}">
        <p14:creationId xmlns:p14="http://schemas.microsoft.com/office/powerpoint/2010/main" val="388715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Side Effects:</a:t>
            </a:r>
          </a:p>
          <a:p>
            <a:pPr lvl="1"/>
            <a:r>
              <a:rPr lang="en-US" b="1" dirty="0"/>
              <a:t>Definition: </a:t>
            </a:r>
            <a:r>
              <a:rPr lang="en-US" dirty="0"/>
              <a:t>A side effect is any observable change in a program's state beyond the immediate return value of a function or expression. This includes modifying global variables, altering data passed by reference, performing input/output operations, or raising exceptions. </a:t>
            </a:r>
          </a:p>
          <a:p>
            <a:pPr lvl="1"/>
            <a:r>
              <a:rPr lang="en-US" b="1" dirty="0"/>
              <a:t>Impact: </a:t>
            </a:r>
            <a:r>
              <a:rPr lang="en-US" dirty="0"/>
              <a:t>Side effects can make code harder to understand and debug, as the behavior of a function can depend on the order in which it's executed and the current state of the program. </a:t>
            </a:r>
          </a:p>
          <a:p>
            <a:pPr lvl="1"/>
            <a:r>
              <a:rPr lang="en-US" b="1" dirty="0"/>
              <a:t>Examples:</a:t>
            </a:r>
          </a:p>
          <a:p>
            <a:pPr lvl="2"/>
            <a:r>
              <a:rPr lang="en-US" dirty="0"/>
              <a:t>Modifying a global variable inside a function.</a:t>
            </a:r>
          </a:p>
          <a:p>
            <a:pPr lvl="2"/>
            <a:r>
              <a:rPr lang="en-US" dirty="0"/>
              <a:t>Changing the contents of a list passed as an argument to a function.</a:t>
            </a:r>
          </a:p>
          <a:p>
            <a:pPr lvl="2"/>
            <a:r>
              <a:rPr lang="en-US" dirty="0"/>
              <a:t>Writing to a file.</a:t>
            </a:r>
          </a:p>
          <a:p>
            <a:pPr lvl="2"/>
            <a:r>
              <a:rPr lang="en-US" dirty="0"/>
              <a:t>Printing to the console.</a:t>
            </a:r>
          </a:p>
        </p:txBody>
      </p:sp>
    </p:spTree>
    <p:extLst>
      <p:ext uri="{BB962C8B-B14F-4D97-AF65-F5344CB8AC3E}">
        <p14:creationId xmlns:p14="http://schemas.microsoft.com/office/powerpoint/2010/main" val="11909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Side Effects: (Cont.)</a:t>
            </a:r>
          </a:p>
          <a:p>
            <a:pPr lvl="1"/>
            <a:r>
              <a:rPr lang="en-US" b="1" dirty="0"/>
              <a:t>Why Avoid Them (Often): </a:t>
            </a:r>
            <a:r>
              <a:rPr lang="en-US" dirty="0"/>
              <a:t>Side effects can lead to unexpected behavior, make code harder to test, and introduce subtle bugs, especially in complex systems. </a:t>
            </a:r>
          </a:p>
          <a:p>
            <a:pPr lvl="1"/>
            <a:r>
              <a:rPr lang="en-US" b="1" dirty="0"/>
              <a:t>When They're Necessary:</a:t>
            </a:r>
            <a:r>
              <a:rPr lang="en-US" dirty="0"/>
              <a:t> Some operations, like I/O or modifying a shared state, inherently require side effects. In such cases, it's important to manage them carefully and make them as predictable as possible.</a:t>
            </a:r>
          </a:p>
          <a:p>
            <a:pPr lvl="1"/>
            <a:endParaRPr lang="en-US" dirty="0"/>
          </a:p>
        </p:txBody>
      </p:sp>
    </p:spTree>
    <p:extLst>
      <p:ext uri="{BB962C8B-B14F-4D97-AF65-F5344CB8AC3E}">
        <p14:creationId xmlns:p14="http://schemas.microsoft.com/office/powerpoint/2010/main" val="263862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Mutability:</a:t>
            </a:r>
          </a:p>
          <a:p>
            <a:pPr lvl="1"/>
            <a:r>
              <a:rPr lang="en-US" b="1" dirty="0"/>
              <a:t>Definition: </a:t>
            </a:r>
            <a:r>
              <a:rPr lang="en-US" dirty="0"/>
              <a:t>Mutability refers to the ability of a data structure to be changed after it has been created. </a:t>
            </a:r>
          </a:p>
          <a:p>
            <a:pPr lvl="1"/>
            <a:r>
              <a:rPr lang="en-US" b="1" dirty="0"/>
              <a:t>Impact: </a:t>
            </a:r>
            <a:r>
              <a:rPr lang="en-US" dirty="0"/>
              <a:t>Mutable data structures can lead to side effects if not handled carefully. When a function modifies a mutable object passed as an argument, it can affect other parts of the program that also reference that object. </a:t>
            </a:r>
          </a:p>
          <a:p>
            <a:pPr lvl="1"/>
            <a:r>
              <a:rPr lang="en-US" b="1" dirty="0"/>
              <a:t>Examples:</a:t>
            </a:r>
          </a:p>
          <a:p>
            <a:pPr lvl="2"/>
            <a:r>
              <a:rPr lang="en-US" dirty="0"/>
              <a:t>Lists in Python are mutable.</a:t>
            </a:r>
          </a:p>
          <a:p>
            <a:pPr lvl="2"/>
            <a:r>
              <a:rPr lang="en-US" dirty="0"/>
              <a:t>Arrays in Java are mutable.</a:t>
            </a:r>
          </a:p>
          <a:p>
            <a:pPr lvl="2"/>
            <a:r>
              <a:rPr lang="en-US" dirty="0"/>
              <a:t>Objects in many programming languages are mutable by default.</a:t>
            </a:r>
          </a:p>
          <a:p>
            <a:pPr lvl="1"/>
            <a:endParaRPr lang="en-US" dirty="0"/>
          </a:p>
        </p:txBody>
      </p:sp>
    </p:spTree>
    <p:extLst>
      <p:ext uri="{BB962C8B-B14F-4D97-AF65-F5344CB8AC3E}">
        <p14:creationId xmlns:p14="http://schemas.microsoft.com/office/powerpoint/2010/main" val="2669631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Immutability:</a:t>
            </a:r>
          </a:p>
          <a:p>
            <a:pPr lvl="1"/>
            <a:r>
              <a:rPr lang="en-US" dirty="0"/>
              <a:t>Immutable Data Structures: In contrast, immutable data structures (like tuples in Python or strings in Java) cannot be modified after creation. Any operation that appears to modify them actually creates a new instance, leaving the original unchanged. </a:t>
            </a:r>
          </a:p>
          <a:p>
            <a:pPr lvl="1"/>
            <a:r>
              <a:rPr lang="en-US" dirty="0"/>
              <a:t>Benefits of Immutability: </a:t>
            </a:r>
          </a:p>
          <a:p>
            <a:pPr lvl="2"/>
            <a:r>
              <a:rPr lang="en-US" b="1" dirty="0"/>
              <a:t>Reduced Side Effects: </a:t>
            </a:r>
            <a:r>
              <a:rPr lang="en-US" dirty="0"/>
              <a:t>Immutability simplifies reasoning about code and reduces the risk of unexpected behavior due to unintended modifications. </a:t>
            </a:r>
          </a:p>
          <a:p>
            <a:pPr lvl="2"/>
            <a:r>
              <a:rPr lang="en-US" b="1" dirty="0"/>
              <a:t>Concurrency: </a:t>
            </a:r>
            <a:r>
              <a:rPr lang="en-US" dirty="0"/>
              <a:t>Immutable data structures are inherently thread-safe, making them ideal for concurrent programming. </a:t>
            </a:r>
          </a:p>
          <a:p>
            <a:pPr lvl="2"/>
            <a:r>
              <a:rPr lang="en-US" b="1" dirty="0"/>
              <a:t>Easier Debugging: </a:t>
            </a:r>
            <a:r>
              <a:rPr lang="en-US" dirty="0"/>
              <a:t>Debugging becomes easier when you can be sure that a data structure's value remains consistent throughout its lifetime. </a:t>
            </a:r>
          </a:p>
          <a:p>
            <a:pPr lvl="1"/>
            <a:endParaRPr lang="en-US" dirty="0"/>
          </a:p>
          <a:p>
            <a:pPr lvl="1"/>
            <a:endParaRPr lang="en-US" dirty="0"/>
          </a:p>
        </p:txBody>
      </p:sp>
    </p:spTree>
    <p:extLst>
      <p:ext uri="{BB962C8B-B14F-4D97-AF65-F5344CB8AC3E}">
        <p14:creationId xmlns:p14="http://schemas.microsoft.com/office/powerpoint/2010/main" val="71204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and mutability</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Relationship Between Side Effects and Mutability:</a:t>
            </a:r>
          </a:p>
          <a:p>
            <a:pPr lvl="1"/>
            <a:r>
              <a:rPr lang="en-US" dirty="0"/>
              <a:t>Mutability often leads to side effects. Modifying a mutable object inside a function can cause changes in other parts of the program that share that object. </a:t>
            </a:r>
          </a:p>
          <a:p>
            <a:pPr lvl="1"/>
            <a:r>
              <a:rPr lang="en-US" dirty="0"/>
              <a:t>Avoiding side effects often involves using immutable data structures or carefully managing mutable data to minimize their impact.</a:t>
            </a:r>
          </a:p>
          <a:p>
            <a:r>
              <a:rPr lang="en-US" dirty="0"/>
              <a:t>In essence, understanding side effects and mutability is crucial for:</a:t>
            </a:r>
          </a:p>
          <a:p>
            <a:pPr lvl="1"/>
            <a:r>
              <a:rPr lang="en-US" dirty="0"/>
              <a:t>Writing predictable and maintainable code.</a:t>
            </a:r>
          </a:p>
          <a:p>
            <a:pPr lvl="1"/>
            <a:r>
              <a:rPr lang="en-US" dirty="0"/>
              <a:t>Developing robust and efficient software.</a:t>
            </a:r>
          </a:p>
          <a:p>
            <a:pPr lvl="1"/>
            <a:r>
              <a:rPr lang="en-US" dirty="0"/>
              <a:t>Designing systems that are easier to test and debug. </a:t>
            </a:r>
          </a:p>
          <a:p>
            <a:pPr lvl="1"/>
            <a:endParaRPr lang="en-US" dirty="0"/>
          </a:p>
          <a:p>
            <a:pPr lvl="1"/>
            <a:endParaRPr lang="en-US" dirty="0"/>
          </a:p>
        </p:txBody>
      </p:sp>
    </p:spTree>
    <p:extLst>
      <p:ext uri="{BB962C8B-B14F-4D97-AF65-F5344CB8AC3E}">
        <p14:creationId xmlns:p14="http://schemas.microsoft.com/office/powerpoint/2010/main" val="405369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Builder Pattern</a:t>
            </a:r>
            <a:endParaRPr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The builder pattern is a creational design pattern that allows for the step-by-step construction of complex objects. </a:t>
            </a:r>
          </a:p>
          <a:p>
            <a:r>
              <a:rPr lang="en-US" dirty="0"/>
              <a:t>It separates the object's construction logic from its representation, enabling the creation of different representations using the same construction process. </a:t>
            </a:r>
          </a:p>
          <a:p>
            <a:r>
              <a:rPr lang="en-US" dirty="0"/>
              <a:t>This pattern is particularly useful when an object has numerous optional parameters or when its construction involves multiple steps.  </a:t>
            </a:r>
          </a:p>
        </p:txBody>
      </p:sp>
    </p:spTree>
    <p:extLst>
      <p:ext uri="{BB962C8B-B14F-4D97-AF65-F5344CB8AC3E}">
        <p14:creationId xmlns:p14="http://schemas.microsoft.com/office/powerpoint/2010/main" val="1095257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Builder Pattern</a:t>
            </a:r>
            <a:endParaRPr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Key Concepts:</a:t>
            </a:r>
          </a:p>
          <a:p>
            <a:pPr lvl="1"/>
            <a:r>
              <a:rPr lang="en-US" b="1" dirty="0"/>
              <a:t>Product: </a:t>
            </a:r>
            <a:r>
              <a:rPr lang="en-US" dirty="0"/>
              <a:t>The complex object being built (e.g., a computer, a house, a report). </a:t>
            </a:r>
          </a:p>
          <a:p>
            <a:pPr lvl="1"/>
            <a:r>
              <a:rPr lang="en-US" b="1" dirty="0"/>
              <a:t>Builder: </a:t>
            </a:r>
            <a:r>
              <a:rPr lang="en-US" dirty="0"/>
              <a:t>An interface or abstract class that defines the steps for constructing the product. </a:t>
            </a:r>
          </a:p>
          <a:p>
            <a:pPr lvl="1"/>
            <a:r>
              <a:rPr lang="en-US" b="1" dirty="0" err="1"/>
              <a:t>ConcreteBuilder</a:t>
            </a:r>
            <a:r>
              <a:rPr lang="en-US" b="1" dirty="0"/>
              <a:t>: </a:t>
            </a:r>
            <a:r>
              <a:rPr lang="en-US" dirty="0"/>
              <a:t>Specific implementations of the Builder interface, each defining a particular way to build the product. </a:t>
            </a:r>
          </a:p>
          <a:p>
            <a:pPr lvl="1"/>
            <a:r>
              <a:rPr lang="en-US" b="1" dirty="0"/>
              <a:t>Director: </a:t>
            </a:r>
            <a:r>
              <a:rPr lang="en-US" dirty="0"/>
              <a:t>An optional component that orchestrates the construction process using the builder. </a:t>
            </a:r>
          </a:p>
          <a:p>
            <a:pPr lvl="1"/>
            <a:r>
              <a:rPr lang="en-US" b="1" dirty="0"/>
              <a:t>Client: </a:t>
            </a:r>
            <a:r>
              <a:rPr lang="en-US" dirty="0"/>
              <a:t>The code that uses the builder to construct the product.  </a:t>
            </a:r>
          </a:p>
        </p:txBody>
      </p:sp>
    </p:spTree>
    <p:extLst>
      <p:ext uri="{BB962C8B-B14F-4D97-AF65-F5344CB8AC3E}">
        <p14:creationId xmlns:p14="http://schemas.microsoft.com/office/powerpoint/2010/main" val="301816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code</a:t>
            </a:r>
            <a:endParaRPr dirty="0"/>
          </a:p>
        </p:txBody>
      </p:sp>
      <p:sp>
        <p:nvSpPr>
          <p:cNvPr id="3" name="Content Placeholder 2"/>
          <p:cNvSpPr>
            <a:spLocks noGrp="1"/>
          </p:cNvSpPr>
          <p:nvPr>
            <p:ph idx="1"/>
          </p:nvPr>
        </p:nvSpPr>
        <p:spPr>
          <a:xfrm>
            <a:off x="301752" y="1417638"/>
            <a:ext cx="8385048" cy="5055351"/>
          </a:xfrm>
        </p:spPr>
        <p:txBody>
          <a:bodyPr>
            <a:normAutofit fontScale="70000" lnSpcReduction="20000"/>
          </a:bodyPr>
          <a:lstStyle/>
          <a:p>
            <a:r>
              <a:rPr lang="en-US" dirty="0"/>
              <a:t>Key Characteristics of Good Code: (Cont.)</a:t>
            </a:r>
          </a:p>
          <a:p>
            <a:pPr lvl="1"/>
            <a:r>
              <a:rPr lang="en-US" b="1" dirty="0"/>
              <a:t>Efficiency: </a:t>
            </a:r>
            <a:r>
              <a:rPr lang="en-US" dirty="0"/>
              <a:t>Good code minimizes resource consumption (like CPU time and memory) and runs in a reasonable time, especially for large inputs or high loads. </a:t>
            </a:r>
          </a:p>
          <a:p>
            <a:pPr lvl="1"/>
            <a:r>
              <a:rPr lang="en-US" b="1" dirty="0"/>
              <a:t>Adherence to Coding Standards: </a:t>
            </a:r>
            <a:r>
              <a:rPr lang="en-US" dirty="0"/>
              <a:t>Following established coding conventions and best practices helps to ensure consistency and predictability in the code, making it easier to understand and maintain. </a:t>
            </a:r>
          </a:p>
          <a:p>
            <a:pPr lvl="1"/>
            <a:r>
              <a:rPr lang="en-US" b="1" dirty="0"/>
              <a:t>Cleanliness:</a:t>
            </a:r>
            <a:r>
              <a:rPr lang="en-US" dirty="0"/>
              <a:t> Good code is often described as "clean," meaning it is simple, straightforward, and avoids unnecessary complexity. This often involves using descriptive variable names, avoiding code duplication, and keeping functions and classes focused on a single responsibility. </a:t>
            </a:r>
          </a:p>
          <a:p>
            <a:pPr lvl="1"/>
            <a:r>
              <a:rPr lang="en-US" b="1" dirty="0"/>
              <a:t>Modularity: </a:t>
            </a:r>
            <a:r>
              <a:rPr lang="en-US" dirty="0"/>
              <a:t>Good code is organized into smaller, reusable components (functions, classes, modules) that can be easily combined and reused in different parts of the application. </a:t>
            </a:r>
          </a:p>
          <a:p>
            <a:pPr lvl="1"/>
            <a:r>
              <a:rPr lang="en-US" b="1" dirty="0"/>
              <a:t>Scalability: </a:t>
            </a:r>
            <a:r>
              <a:rPr lang="en-US" dirty="0"/>
              <a:t>Good code is designed to handle increasing amounts of data or traffic without significant performance degradation. This often involves choosing appropriate data structures and algorithms and optimizing the code for performance.   </a:t>
            </a:r>
          </a:p>
          <a:p>
            <a:pPr lvl="1"/>
            <a:endParaRPr dirty="0"/>
          </a:p>
        </p:txBody>
      </p:sp>
    </p:spTree>
    <p:extLst>
      <p:ext uri="{BB962C8B-B14F-4D97-AF65-F5344CB8AC3E}">
        <p14:creationId xmlns:p14="http://schemas.microsoft.com/office/powerpoint/2010/main" val="47206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Builder Pattern</a:t>
            </a:r>
            <a:endParaRPr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How it works:</a:t>
            </a:r>
          </a:p>
          <a:p>
            <a:pPr lvl="1"/>
            <a:r>
              <a:rPr lang="en-US" dirty="0"/>
              <a:t>The client requests a builder object (or is provided with one).</a:t>
            </a:r>
          </a:p>
          <a:p>
            <a:pPr lvl="1"/>
            <a:r>
              <a:rPr lang="en-US" dirty="0"/>
              <a:t>The client then uses the builder's methods to set various properties or perform steps of the construction process.</a:t>
            </a:r>
          </a:p>
          <a:p>
            <a:pPr lvl="1"/>
            <a:r>
              <a:rPr lang="en-US" dirty="0"/>
              <a:t>The builder internally builds the product based on the client's instructions.</a:t>
            </a:r>
          </a:p>
          <a:p>
            <a:pPr lvl="1"/>
            <a:r>
              <a:rPr lang="en-US" dirty="0"/>
              <a:t>Finally, the client retrieves the completed product from the builder.   </a:t>
            </a:r>
          </a:p>
        </p:txBody>
      </p:sp>
    </p:spTree>
    <p:extLst>
      <p:ext uri="{BB962C8B-B14F-4D97-AF65-F5344CB8AC3E}">
        <p14:creationId xmlns:p14="http://schemas.microsoft.com/office/powerpoint/2010/main" val="3238210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Builder Pattern</a:t>
            </a:r>
            <a:endParaRPr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Benefits:</a:t>
            </a:r>
          </a:p>
          <a:p>
            <a:pPr lvl="1"/>
            <a:r>
              <a:rPr lang="en-US" b="1" dirty="0"/>
              <a:t>Improved code readability: </a:t>
            </a:r>
            <a:r>
              <a:rPr lang="en-US" dirty="0"/>
              <a:t>Separates object creation from object usage, making the code cleaner and easier to understand. </a:t>
            </a:r>
          </a:p>
          <a:p>
            <a:pPr lvl="1"/>
            <a:r>
              <a:rPr lang="en-US" b="1" dirty="0"/>
              <a:t>Flexibility and maintainability: </a:t>
            </a:r>
            <a:r>
              <a:rPr lang="en-US" dirty="0"/>
              <a:t>Allows for easy addition or modification of construction steps without affecting the client code. </a:t>
            </a:r>
          </a:p>
          <a:p>
            <a:pPr lvl="1"/>
            <a:r>
              <a:rPr lang="en-US" b="1" dirty="0"/>
              <a:t>Reusability: </a:t>
            </a:r>
            <a:r>
              <a:rPr lang="en-US" dirty="0"/>
              <a:t>The same builder can be used to create different variations of the product. </a:t>
            </a:r>
          </a:p>
          <a:p>
            <a:pPr lvl="1"/>
            <a:r>
              <a:rPr lang="en-US" b="1" dirty="0"/>
              <a:t>Avoids telescoping constructors: </a:t>
            </a:r>
            <a:r>
              <a:rPr lang="en-US" dirty="0"/>
              <a:t>Prevents the need for numerous constructors with different combinations of parameters. </a:t>
            </a:r>
          </a:p>
          <a:p>
            <a:pPr lvl="1"/>
            <a:r>
              <a:rPr lang="en-US" b="1" dirty="0"/>
              <a:t>Supports complex object construction: </a:t>
            </a:r>
            <a:r>
              <a:rPr lang="en-US" dirty="0"/>
              <a:t>Enables the creation of objects with numerous optional parameters or a complex construction process. </a:t>
            </a:r>
          </a:p>
        </p:txBody>
      </p:sp>
    </p:spTree>
    <p:extLst>
      <p:ext uri="{BB962C8B-B14F-4D97-AF65-F5344CB8AC3E}">
        <p14:creationId xmlns:p14="http://schemas.microsoft.com/office/powerpoint/2010/main" val="410166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Builder Pattern</a:t>
            </a:r>
            <a:endParaRPr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When to use it:</a:t>
            </a:r>
          </a:p>
          <a:p>
            <a:pPr lvl="1"/>
            <a:r>
              <a:rPr lang="en-US" dirty="0"/>
              <a:t>When an object has many optional parameters. </a:t>
            </a:r>
          </a:p>
          <a:p>
            <a:pPr lvl="1"/>
            <a:r>
              <a:rPr lang="en-US" dirty="0"/>
              <a:t>When the object's construction process is complex and involves multiple steps. </a:t>
            </a:r>
          </a:p>
          <a:p>
            <a:pPr lvl="1"/>
            <a:r>
              <a:rPr lang="en-US" dirty="0"/>
              <a:t>When you need to create different representations of the same object. </a:t>
            </a:r>
          </a:p>
          <a:p>
            <a:pPr lvl="1"/>
            <a:r>
              <a:rPr lang="en-US" dirty="0"/>
              <a:t>When you want to isolate the object's construction logic from its usage.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92500"/>
          </a:bodyPr>
          <a:lstStyle/>
          <a:p>
            <a:r>
              <a:rPr lang="en-US" dirty="0"/>
              <a:t>Bad code can stem from a variety of factors, including poor planning, lack of skills, time pressure, and inadequate testing. </a:t>
            </a:r>
          </a:p>
          <a:p>
            <a:r>
              <a:rPr lang="en-US" dirty="0"/>
              <a:t>Other contributing elements include code duplication, lack of documentation, and ignoring error handling. </a:t>
            </a:r>
          </a:p>
          <a:p>
            <a:r>
              <a:rPr lang="en-US" dirty="0"/>
              <a:t>Ultimately, bad code often results from a combination of these issues, leading to increased maintenance costs and potential bugs. </a:t>
            </a:r>
            <a:endParaRPr dirty="0"/>
          </a:p>
        </p:txBody>
      </p:sp>
    </p:spTree>
    <p:extLst>
      <p:ext uri="{BB962C8B-B14F-4D97-AF65-F5344CB8AC3E}">
        <p14:creationId xmlns:p14="http://schemas.microsoft.com/office/powerpoint/2010/main" val="3468899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92500" lnSpcReduction="10000"/>
          </a:bodyPr>
          <a:lstStyle/>
          <a:p>
            <a:r>
              <a:rPr lang="en-US" dirty="0"/>
              <a:t>Bad code can stem from a variety of factors, including poor planning, lack of skills, time pressure, and inadequate testing. </a:t>
            </a:r>
          </a:p>
          <a:p>
            <a:r>
              <a:rPr lang="en-US" dirty="0"/>
              <a:t>Other contributing elements include code duplication, lack of documentation, and ignoring error handling. </a:t>
            </a:r>
          </a:p>
          <a:p>
            <a:r>
              <a:rPr lang="en-US" dirty="0"/>
              <a:t>Ultimately, bad code often results from a combination of these issues, leading to increased maintenance costs and potential bugs. </a:t>
            </a:r>
          </a:p>
          <a:p>
            <a:r>
              <a:rPr lang="en-US" dirty="0"/>
              <a:t>Next slide will show more detailed breakdown:</a:t>
            </a:r>
            <a:endParaRPr dirty="0"/>
          </a:p>
        </p:txBody>
      </p:sp>
    </p:spTree>
    <p:extLst>
      <p:ext uri="{BB962C8B-B14F-4D97-AF65-F5344CB8AC3E}">
        <p14:creationId xmlns:p14="http://schemas.microsoft.com/office/powerpoint/2010/main" val="1912940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Lack of Planning and Design:</a:t>
            </a:r>
          </a:p>
          <a:p>
            <a:pPr lvl="1"/>
            <a:r>
              <a:rPr lang="en-US" b="1" dirty="0"/>
              <a:t>Inadequate Research: </a:t>
            </a:r>
            <a:r>
              <a:rPr lang="en-US" dirty="0"/>
              <a:t>Not researching available tools, libraries, or improved algorithms can lead to inefficient or poorly structured code. </a:t>
            </a:r>
          </a:p>
          <a:p>
            <a:pPr lvl="1"/>
            <a:r>
              <a:rPr lang="en-US" b="1" dirty="0"/>
              <a:t>Premature Optimization: </a:t>
            </a:r>
            <a:r>
              <a:rPr lang="en-US" dirty="0"/>
              <a:t>Trying to optimize code before it's even working can make it harder to understand and maintain. </a:t>
            </a:r>
          </a:p>
          <a:p>
            <a:pPr lvl="1"/>
            <a:r>
              <a:rPr lang="en-US" b="1" dirty="0"/>
              <a:t>Poor Modularization: </a:t>
            </a:r>
            <a:r>
              <a:rPr lang="en-US" dirty="0"/>
              <a:t>Not breaking down the code into smaller, manageable parts can lead to a tangled mess as features are added. </a:t>
            </a:r>
          </a:p>
          <a:p>
            <a:pPr lvl="1"/>
            <a:r>
              <a:rPr lang="en-US" b="1" dirty="0"/>
              <a:t>Lack of Clear Requirements: </a:t>
            </a:r>
            <a:r>
              <a:rPr lang="en-US" dirty="0"/>
              <a:t>Without a clear understanding of what the code needs to do, it's easy to write code that doesn't meet the actual needs or has bugs. </a:t>
            </a:r>
            <a:endParaRPr dirty="0"/>
          </a:p>
        </p:txBody>
      </p:sp>
    </p:spTree>
    <p:extLst>
      <p:ext uri="{BB962C8B-B14F-4D97-AF65-F5344CB8AC3E}">
        <p14:creationId xmlns:p14="http://schemas.microsoft.com/office/powerpoint/2010/main" val="1005590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2"/>
            </a:pPr>
            <a:r>
              <a:rPr lang="en-US" dirty="0"/>
              <a:t>Skills and Knowledge Gaps:</a:t>
            </a:r>
          </a:p>
          <a:p>
            <a:pPr lvl="1"/>
            <a:r>
              <a:rPr lang="en-US" b="1" dirty="0"/>
              <a:t>Insufficient Technical Knowledge: </a:t>
            </a:r>
            <a:r>
              <a:rPr lang="en-US" dirty="0"/>
              <a:t>A lack of understanding of programming principles, design patterns, or the specific language can lead to poorly written code. </a:t>
            </a:r>
          </a:p>
          <a:p>
            <a:pPr lvl="1"/>
            <a:r>
              <a:rPr lang="en-US" b="1" dirty="0"/>
              <a:t>Not Recognizing Good vs. Bad Code: </a:t>
            </a:r>
            <a:r>
              <a:rPr lang="en-US" dirty="0"/>
              <a:t>Some developers may not be able to identify areas where their code could be improved. </a:t>
            </a:r>
          </a:p>
          <a:p>
            <a:pPr lvl="1"/>
            <a:r>
              <a:rPr lang="en-US" b="1" dirty="0"/>
              <a:t>Inexperience:</a:t>
            </a:r>
            <a:r>
              <a:rPr lang="en-US" dirty="0"/>
              <a:t> Beginner developers often make mistakes as they learn, and this can result in bad code. </a:t>
            </a:r>
            <a:endParaRPr dirty="0"/>
          </a:p>
        </p:txBody>
      </p:sp>
    </p:spTree>
    <p:extLst>
      <p:ext uri="{BB962C8B-B14F-4D97-AF65-F5344CB8AC3E}">
        <p14:creationId xmlns:p14="http://schemas.microsoft.com/office/powerpoint/2010/main" val="19416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US" dirty="0"/>
              <a:t>Time and Pressure:</a:t>
            </a:r>
          </a:p>
          <a:p>
            <a:pPr lvl="1"/>
            <a:r>
              <a:rPr lang="en-US" b="1" dirty="0"/>
              <a:t>Meeting Deadlines: </a:t>
            </a:r>
            <a:r>
              <a:rPr lang="en-US" dirty="0"/>
              <a:t>Fast-paced projects can lead to developers cutting corners and prioritizing speed over quality. </a:t>
            </a:r>
          </a:p>
          <a:p>
            <a:pPr lvl="1"/>
            <a:r>
              <a:rPr lang="en-US" b="1" dirty="0"/>
              <a:t>Fear of Failure: </a:t>
            </a:r>
            <a:r>
              <a:rPr lang="en-US" dirty="0"/>
              <a:t>The pressure to deliver can make developers afraid to refactor or rewrite code, even when it's necessary. </a:t>
            </a:r>
          </a:p>
          <a:p>
            <a:pPr lvl="1"/>
            <a:r>
              <a:rPr lang="en-US" b="1" dirty="0"/>
              <a:t>Delivery Pressure: </a:t>
            </a:r>
            <a:r>
              <a:rPr lang="en-US" dirty="0"/>
              <a:t>Prioritizing getting the code working over making it sustainable can lead to bad code.  </a:t>
            </a:r>
            <a:endParaRPr dirty="0"/>
          </a:p>
        </p:txBody>
      </p:sp>
    </p:spTree>
    <p:extLst>
      <p:ext uri="{BB962C8B-B14F-4D97-AF65-F5344CB8AC3E}">
        <p14:creationId xmlns:p14="http://schemas.microsoft.com/office/powerpoint/2010/main" val="2032994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startAt="4"/>
            </a:pPr>
            <a:r>
              <a:rPr lang="en-US" dirty="0"/>
              <a:t>Coding Practices:</a:t>
            </a:r>
          </a:p>
          <a:p>
            <a:pPr lvl="1"/>
            <a:r>
              <a:rPr lang="en-US" b="1" dirty="0"/>
              <a:t>Code Duplication: </a:t>
            </a:r>
            <a:r>
              <a:rPr lang="en-US" dirty="0"/>
              <a:t>Repeating the same code in multiple places makes it harder to update and maintain. </a:t>
            </a:r>
          </a:p>
          <a:p>
            <a:pPr lvl="1"/>
            <a:r>
              <a:rPr lang="en-US" b="1" dirty="0"/>
              <a:t>Poor Documentation: </a:t>
            </a:r>
            <a:r>
              <a:rPr lang="en-US" dirty="0"/>
              <a:t>Lack of comments and documentation makes it difficult for others (or even the original author) to understand the code. </a:t>
            </a:r>
          </a:p>
          <a:p>
            <a:pPr lvl="1"/>
            <a:r>
              <a:rPr lang="en-US" b="1" dirty="0"/>
              <a:t>Ignoring Error Handling: </a:t>
            </a:r>
            <a:r>
              <a:rPr lang="en-US" dirty="0"/>
              <a:t>Not handling potential errors can lead to unexpected crashes and make the code unreliable. </a:t>
            </a:r>
          </a:p>
          <a:p>
            <a:pPr lvl="1"/>
            <a:r>
              <a:rPr lang="en-US" b="1" dirty="0"/>
              <a:t>Hardcoding Values: </a:t>
            </a:r>
            <a:r>
              <a:rPr lang="en-US" dirty="0"/>
              <a:t>Embedding specific values directly in the code instead of using variables or constants makes it inflexible. </a:t>
            </a:r>
          </a:p>
          <a:p>
            <a:pPr lvl="1"/>
            <a:r>
              <a:rPr lang="en-US" b="1" dirty="0"/>
              <a:t>Lack of Cohesion: </a:t>
            </a:r>
            <a:r>
              <a:rPr lang="en-US" dirty="0"/>
              <a:t>When different parts of the code are not related to each other, it can be difficult to understand and maintain. </a:t>
            </a:r>
          </a:p>
          <a:p>
            <a:pPr lvl="1"/>
            <a:r>
              <a:rPr lang="en-US" b="1" dirty="0"/>
              <a:t>Ignoring Coding Standards: </a:t>
            </a:r>
            <a:r>
              <a:rPr lang="en-US" dirty="0"/>
              <a:t>Not following established coding conventions can lead to inconsistent and difficult-to-read code. </a:t>
            </a:r>
          </a:p>
          <a:p>
            <a:pPr lvl="1"/>
            <a:r>
              <a:rPr lang="en-US" b="1" dirty="0"/>
              <a:t>Bad Naming: </a:t>
            </a:r>
            <a:r>
              <a:rPr lang="en-US" dirty="0"/>
              <a:t>Using unclear or inconsistent variable and function names makes the code harder to understand. </a:t>
            </a:r>
          </a:p>
          <a:p>
            <a:pPr lvl="1"/>
            <a:r>
              <a:rPr lang="en-US" b="1" dirty="0"/>
              <a:t>Overly Complex Logic: </a:t>
            </a:r>
            <a:r>
              <a:rPr lang="en-US" dirty="0"/>
              <a:t>Writing code that is too complex or convoluted makes it harder to debug and maintain.  </a:t>
            </a:r>
            <a:endParaRPr dirty="0"/>
          </a:p>
        </p:txBody>
      </p:sp>
    </p:spTree>
    <p:extLst>
      <p:ext uri="{BB962C8B-B14F-4D97-AF65-F5344CB8AC3E}">
        <p14:creationId xmlns:p14="http://schemas.microsoft.com/office/powerpoint/2010/main" val="2108284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Causes of bad code</a:t>
            </a:r>
            <a:endParaRPr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5"/>
            </a:pPr>
            <a:r>
              <a:rPr lang="en-US" dirty="0"/>
              <a:t>Other Factors:</a:t>
            </a:r>
          </a:p>
          <a:p>
            <a:pPr lvl="1"/>
            <a:r>
              <a:rPr lang="en-US" b="1" dirty="0"/>
              <a:t>Interpersonal Issues: </a:t>
            </a:r>
            <a:r>
              <a:rPr lang="en-US" dirty="0"/>
              <a:t>Team dynamics and communication can influence code quality. </a:t>
            </a:r>
          </a:p>
          <a:p>
            <a:pPr lvl="1"/>
            <a:r>
              <a:rPr lang="en-US" b="1" dirty="0"/>
              <a:t>Disinterest or Lack of Motivation: </a:t>
            </a:r>
            <a:r>
              <a:rPr lang="en-US" dirty="0"/>
              <a:t>If developers are not invested in the project, they may not put in the effort to write good code. </a:t>
            </a:r>
          </a:p>
          <a:p>
            <a:pPr lvl="1"/>
            <a:r>
              <a:rPr lang="en-US" b="1" dirty="0"/>
              <a:t>Lack of Review Processes: </a:t>
            </a:r>
            <a:r>
              <a:rPr lang="en-US" dirty="0"/>
              <a:t>Not having code reviewed by others can lead to errors and bad practices being perpetuated. </a:t>
            </a:r>
          </a:p>
          <a:p>
            <a:pPr lvl="1"/>
            <a:r>
              <a:rPr lang="en-US" b="1" dirty="0"/>
              <a:t>Inertia: </a:t>
            </a:r>
            <a:r>
              <a:rPr lang="en-US" dirty="0"/>
              <a:t>Once bad code is written, it can be difficult to fix due to the complexity and the time investment required. </a:t>
            </a:r>
            <a:endParaRPr dirty="0"/>
          </a:p>
        </p:txBody>
      </p:sp>
    </p:spTree>
    <p:extLst>
      <p:ext uri="{BB962C8B-B14F-4D97-AF65-F5344CB8AC3E}">
        <p14:creationId xmlns:p14="http://schemas.microsoft.com/office/powerpoint/2010/main" val="130198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readable</a:t>
            </a:r>
            <a:endParaRPr dirty="0"/>
          </a:p>
        </p:txBody>
      </p:sp>
      <p:sp>
        <p:nvSpPr>
          <p:cNvPr id="3" name="Content Placeholder 2"/>
          <p:cNvSpPr>
            <a:spLocks noGrp="1"/>
          </p:cNvSpPr>
          <p:nvPr>
            <p:ph idx="1"/>
          </p:nvPr>
        </p:nvSpPr>
        <p:spPr>
          <a:xfrm>
            <a:off x="301752" y="1576137"/>
            <a:ext cx="8385048" cy="661737"/>
          </a:xfrm>
        </p:spPr>
        <p:txBody>
          <a:bodyPr>
            <a:normAutofit/>
          </a:bodyPr>
          <a:lstStyle/>
          <a:p>
            <a:r>
              <a:rPr lang="en-US" dirty="0"/>
              <a:t>You prefer which version of code?</a:t>
            </a:r>
            <a:endParaRPr dirty="0"/>
          </a:p>
        </p:txBody>
      </p:sp>
      <p:pic>
        <p:nvPicPr>
          <p:cNvPr id="7" name="Picture 6" descr="A white background with black text&#10;&#10;AI-generated content may be incorrect.">
            <a:extLst>
              <a:ext uri="{FF2B5EF4-FFF2-40B4-BE49-F238E27FC236}">
                <a16:creationId xmlns:a16="http://schemas.microsoft.com/office/drawing/2014/main" id="{8A17CA0A-9F09-241C-6118-54D596245835}"/>
              </a:ext>
            </a:extLst>
          </p:cNvPr>
          <p:cNvPicPr>
            <a:picLocks noChangeAspect="1"/>
          </p:cNvPicPr>
          <p:nvPr/>
        </p:nvPicPr>
        <p:blipFill>
          <a:blip r:embed="rId2"/>
          <a:stretch>
            <a:fillRect/>
          </a:stretch>
        </p:blipFill>
        <p:spPr>
          <a:xfrm>
            <a:off x="5216504" y="2590125"/>
            <a:ext cx="2705478" cy="2181529"/>
          </a:xfrm>
          <a:prstGeom prst="rect">
            <a:avLst/>
          </a:prstGeom>
        </p:spPr>
      </p:pic>
      <p:pic>
        <p:nvPicPr>
          <p:cNvPr id="9" name="Picture 8" descr="A white background with black text and symbols&#10;&#10;AI-generated content may be incorrect.">
            <a:extLst>
              <a:ext uri="{FF2B5EF4-FFF2-40B4-BE49-F238E27FC236}">
                <a16:creationId xmlns:a16="http://schemas.microsoft.com/office/drawing/2014/main" id="{2B46D63E-6755-F669-544A-55A181CA3011}"/>
              </a:ext>
            </a:extLst>
          </p:cNvPr>
          <p:cNvPicPr>
            <a:picLocks noChangeAspect="1"/>
          </p:cNvPicPr>
          <p:nvPr/>
        </p:nvPicPr>
        <p:blipFill>
          <a:blip r:embed="rId3"/>
          <a:stretch>
            <a:fillRect/>
          </a:stretch>
        </p:blipFill>
        <p:spPr>
          <a:xfrm>
            <a:off x="812450" y="2675119"/>
            <a:ext cx="2610214" cy="2181529"/>
          </a:xfrm>
          <a:prstGeom prst="rect">
            <a:avLst/>
          </a:prstGeom>
        </p:spPr>
      </p:pic>
    </p:spTree>
    <p:extLst>
      <p:ext uri="{BB962C8B-B14F-4D97-AF65-F5344CB8AC3E}">
        <p14:creationId xmlns:p14="http://schemas.microsoft.com/office/powerpoint/2010/main" val="2079368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Deadlines</a:t>
            </a:r>
            <a:endParaRPr dirty="0"/>
          </a:p>
        </p:txBody>
      </p:sp>
      <p:sp>
        <p:nvSpPr>
          <p:cNvPr id="3" name="Content Placeholder 2"/>
          <p:cNvSpPr>
            <a:spLocks noGrp="1"/>
          </p:cNvSpPr>
          <p:nvPr>
            <p:ph idx="1"/>
          </p:nvPr>
        </p:nvSpPr>
        <p:spPr/>
        <p:txBody>
          <a:bodyPr>
            <a:normAutofit/>
          </a:bodyPr>
          <a:lstStyle/>
          <a:p>
            <a:r>
              <a:rPr lang="en-US" dirty="0"/>
              <a:t>Deadlines/Dead code refers to sections of code within a software program that are never executed or have no impact on the program's functionality. </a:t>
            </a:r>
          </a:p>
          <a:p>
            <a:r>
              <a:rPr lang="en-US" dirty="0"/>
              <a:t>It's essentially unnecessary code that can be removed without affecting the program's behavior. </a:t>
            </a:r>
          </a:p>
        </p:txBody>
      </p:sp>
    </p:spTree>
    <p:extLst>
      <p:ext uri="{BB962C8B-B14F-4D97-AF65-F5344CB8AC3E}">
        <p14:creationId xmlns:p14="http://schemas.microsoft.com/office/powerpoint/2010/main" val="350925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Deadlines</a:t>
            </a:r>
            <a:endParaRPr dirty="0"/>
          </a:p>
        </p:txBody>
      </p:sp>
      <p:sp>
        <p:nvSpPr>
          <p:cNvPr id="3" name="Content Placeholder 2"/>
          <p:cNvSpPr>
            <a:spLocks noGrp="1"/>
          </p:cNvSpPr>
          <p:nvPr>
            <p:ph idx="1"/>
          </p:nvPr>
        </p:nvSpPr>
        <p:spPr/>
        <p:txBody>
          <a:bodyPr>
            <a:normAutofit/>
          </a:bodyPr>
          <a:lstStyle/>
          <a:p>
            <a:r>
              <a:rPr lang="en-US" dirty="0"/>
              <a:t>Types of Dead Code:</a:t>
            </a:r>
          </a:p>
          <a:p>
            <a:pPr lvl="1"/>
            <a:r>
              <a:rPr lang="en-US" b="1" dirty="0"/>
              <a:t>Unreachable Code: </a:t>
            </a:r>
            <a:r>
              <a:rPr lang="en-US" dirty="0"/>
              <a:t>Code that is logically impossible to reach during program execution, often due to conditional statements or control flow structures that prevent it from ever being executed.</a:t>
            </a:r>
          </a:p>
          <a:p>
            <a:pPr lvl="1"/>
            <a:r>
              <a:rPr lang="en-US" b="1" dirty="0"/>
              <a:t>Redundant Code: </a:t>
            </a:r>
            <a:r>
              <a:rPr lang="en-US" dirty="0"/>
              <a:t>Code that is executed but whose results are not used or relied upon by any other part of the program.  </a:t>
            </a:r>
          </a:p>
        </p:txBody>
      </p:sp>
    </p:spTree>
    <p:extLst>
      <p:ext uri="{BB962C8B-B14F-4D97-AF65-F5344CB8AC3E}">
        <p14:creationId xmlns:p14="http://schemas.microsoft.com/office/powerpoint/2010/main" val="2415483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Deadlines</a:t>
            </a:r>
            <a:endParaRPr dirty="0"/>
          </a:p>
        </p:txBody>
      </p:sp>
      <p:sp>
        <p:nvSpPr>
          <p:cNvPr id="3" name="Content Placeholder 2"/>
          <p:cNvSpPr>
            <a:spLocks noGrp="1"/>
          </p:cNvSpPr>
          <p:nvPr>
            <p:ph idx="1"/>
          </p:nvPr>
        </p:nvSpPr>
        <p:spPr>
          <a:xfrm>
            <a:off x="457200" y="1417638"/>
            <a:ext cx="8229600" cy="5165724"/>
          </a:xfrm>
        </p:spPr>
        <p:txBody>
          <a:bodyPr>
            <a:normAutofit fontScale="77500" lnSpcReduction="20000"/>
          </a:bodyPr>
          <a:lstStyle/>
          <a:p>
            <a:r>
              <a:rPr lang="en-US" dirty="0"/>
              <a:t>Why is Dead Code Bad?</a:t>
            </a:r>
          </a:p>
          <a:p>
            <a:pPr lvl="1"/>
            <a:r>
              <a:rPr lang="en-US" b="1" dirty="0"/>
              <a:t>Increased Code Size: </a:t>
            </a:r>
            <a:r>
              <a:rPr lang="en-US" dirty="0"/>
              <a:t>Dead code contributes to the overall size of the codebase, making it larger and potentially slower to compile and load. </a:t>
            </a:r>
          </a:p>
          <a:p>
            <a:pPr lvl="1"/>
            <a:r>
              <a:rPr lang="en-US" b="1" dirty="0"/>
              <a:t>Reduced Maintainability: </a:t>
            </a:r>
            <a:r>
              <a:rPr lang="en-US" dirty="0"/>
              <a:t>It can make the code harder to understand and modify, as developers might need to spend time figuring out if the code is truly dead or if it serves some hidden purpose. </a:t>
            </a:r>
          </a:p>
          <a:p>
            <a:pPr lvl="1"/>
            <a:r>
              <a:rPr lang="en-US" b="1" dirty="0"/>
              <a:t>Potential for Bugs: </a:t>
            </a:r>
            <a:r>
              <a:rPr lang="en-US" dirty="0"/>
              <a:t>Even though it's not executed, dead code can introduce subtle bugs or vulnerabilities if not properly handled during code changes. </a:t>
            </a:r>
          </a:p>
          <a:p>
            <a:pPr lvl="1"/>
            <a:r>
              <a:rPr lang="en-US" b="1" dirty="0"/>
              <a:t>Performance Overhead: </a:t>
            </a:r>
            <a:r>
              <a:rPr lang="en-US" dirty="0"/>
              <a:t>In some cases, even though not executed, dead code can still be parsed and processed by the compiler, adding a small amount of overhead. </a:t>
            </a:r>
          </a:p>
          <a:p>
            <a:pPr lvl="1"/>
            <a:r>
              <a:rPr lang="en-US" b="1" dirty="0"/>
              <a:t>Security Implications: </a:t>
            </a:r>
            <a:r>
              <a:rPr lang="en-US" dirty="0"/>
              <a:t>Dead code can be a hiding place for malicious code or can be exploited in unexpected ways, especially zombie code.  </a:t>
            </a:r>
          </a:p>
        </p:txBody>
      </p:sp>
    </p:spTree>
    <p:extLst>
      <p:ext uri="{BB962C8B-B14F-4D97-AF65-F5344CB8AC3E}">
        <p14:creationId xmlns:p14="http://schemas.microsoft.com/office/powerpoint/2010/main" val="2594516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Deadlines</a:t>
            </a:r>
            <a:endParaRPr dirty="0"/>
          </a:p>
        </p:txBody>
      </p:sp>
      <p:sp>
        <p:nvSpPr>
          <p:cNvPr id="3" name="Content Placeholder 2"/>
          <p:cNvSpPr>
            <a:spLocks noGrp="1"/>
          </p:cNvSpPr>
          <p:nvPr>
            <p:ph idx="1"/>
          </p:nvPr>
        </p:nvSpPr>
        <p:spPr/>
        <p:txBody>
          <a:bodyPr>
            <a:normAutofit fontScale="85000" lnSpcReduction="10000"/>
          </a:bodyPr>
          <a:lstStyle/>
          <a:p>
            <a:r>
              <a:rPr lang="en-US" dirty="0"/>
              <a:t>Examples:</a:t>
            </a:r>
          </a:p>
          <a:p>
            <a:pPr lvl="1"/>
            <a:r>
              <a:rPr lang="en-US" dirty="0"/>
              <a:t>A block of code after a return statement within a function.</a:t>
            </a:r>
          </a:p>
          <a:p>
            <a:pPr lvl="1"/>
            <a:r>
              <a:rPr lang="en-US" dirty="0"/>
              <a:t>Code within a conditional branch that is never taken due to flawed logic. </a:t>
            </a:r>
          </a:p>
          <a:p>
            <a:pPr lvl="1"/>
            <a:r>
              <a:rPr lang="en-US" dirty="0"/>
              <a:t>A function that is defined but never called. </a:t>
            </a:r>
          </a:p>
          <a:p>
            <a:r>
              <a:rPr lang="en-US" b="1" dirty="0"/>
              <a:t>Dead Code Elimination: </a:t>
            </a:r>
            <a:r>
              <a:rPr lang="en-US" dirty="0"/>
              <a:t>Tools and techniques exist to automatically identify and remove dead code from a codebase, a process known as dead code elimination. This can significantly improve code quality, maintainability, and potentially performance.   </a:t>
            </a:r>
          </a:p>
        </p:txBody>
      </p:sp>
    </p:spTree>
    <p:extLst>
      <p:ext uri="{BB962C8B-B14F-4D97-AF65-F5344CB8AC3E}">
        <p14:creationId xmlns:p14="http://schemas.microsoft.com/office/powerpoint/2010/main" val="1060674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The Broken Window theory</a:t>
            </a:r>
            <a:endParaRPr dirty="0"/>
          </a:p>
        </p:txBody>
      </p:sp>
      <p:sp>
        <p:nvSpPr>
          <p:cNvPr id="3" name="Content Placeholder 2"/>
          <p:cNvSpPr>
            <a:spLocks noGrp="1"/>
          </p:cNvSpPr>
          <p:nvPr>
            <p:ph idx="1"/>
          </p:nvPr>
        </p:nvSpPr>
        <p:spPr>
          <a:xfrm>
            <a:off x="457200" y="1600200"/>
            <a:ext cx="8229600" cy="5102352"/>
          </a:xfrm>
        </p:spPr>
        <p:txBody>
          <a:bodyPr>
            <a:normAutofit fontScale="92500" lnSpcReduction="20000"/>
          </a:bodyPr>
          <a:lstStyle/>
          <a:p>
            <a:r>
              <a:rPr lang="en-US" dirty="0"/>
              <a:t>The Broken Window theory, when applied to software development, suggests that neglecting small code issues ("broken windows") can lead to a decline in overall code quality and maintainability, ultimately resulting in more significant problems. </a:t>
            </a:r>
          </a:p>
          <a:p>
            <a:r>
              <a:rPr lang="en-US" dirty="0"/>
              <a:t>Just as visible signs of disorder in a neighborhood can encourage further neglect and crime, ignoring minor code issues like "code smells" or outdated practices can create a culture where developers feel less motivated to maintain quality, leading to a downward spiral of technical debt and increased bugs.  </a:t>
            </a:r>
          </a:p>
        </p:txBody>
      </p:sp>
    </p:spTree>
    <p:extLst>
      <p:ext uri="{BB962C8B-B14F-4D97-AF65-F5344CB8AC3E}">
        <p14:creationId xmlns:p14="http://schemas.microsoft.com/office/powerpoint/2010/main" val="65885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The Broken Window theory</a:t>
            </a:r>
            <a:endParaRPr dirty="0"/>
          </a:p>
        </p:txBody>
      </p:sp>
      <p:sp>
        <p:nvSpPr>
          <p:cNvPr id="3" name="Content Placeholder 2"/>
          <p:cNvSpPr>
            <a:spLocks noGrp="1"/>
          </p:cNvSpPr>
          <p:nvPr>
            <p:ph idx="1"/>
          </p:nvPr>
        </p:nvSpPr>
        <p:spPr>
          <a:xfrm>
            <a:off x="457200" y="1600200"/>
            <a:ext cx="8229600" cy="5102352"/>
          </a:xfrm>
        </p:spPr>
        <p:txBody>
          <a:bodyPr>
            <a:normAutofit fontScale="92500" lnSpcReduction="20000"/>
          </a:bodyPr>
          <a:lstStyle/>
          <a:p>
            <a:r>
              <a:rPr lang="en-US" dirty="0"/>
              <a:t>Core Concept:</a:t>
            </a:r>
          </a:p>
          <a:p>
            <a:pPr lvl="1"/>
            <a:r>
              <a:rPr lang="en-US" b="1" dirty="0"/>
              <a:t>Visible signs of neglect: </a:t>
            </a:r>
            <a:r>
              <a:rPr lang="en-US" dirty="0"/>
              <a:t>In software, "broken windows" are things like poorly named variables, inconsistent code styles, duplicated code, or unresolved bugs. </a:t>
            </a:r>
          </a:p>
          <a:p>
            <a:pPr lvl="1"/>
            <a:r>
              <a:rPr lang="en-US" b="1" dirty="0"/>
              <a:t>Downward spiral: </a:t>
            </a:r>
            <a:r>
              <a:rPr lang="en-US" dirty="0"/>
              <a:t>If these are left unaddressed, developers may start to believe that quality is not a priority, leading them to tolerate more significant issues and contributing to a decline in overall code health. </a:t>
            </a:r>
          </a:p>
          <a:p>
            <a:pPr lvl="1"/>
            <a:r>
              <a:rPr lang="en-US" b="1" dirty="0"/>
              <a:t>Impact on team culture: </a:t>
            </a:r>
            <a:r>
              <a:rPr lang="en-US" dirty="0"/>
              <a:t>A codebase with many "broken windows" can negatively impact developer morale, productivity, and the ability to adapt to change. </a:t>
            </a:r>
          </a:p>
        </p:txBody>
      </p:sp>
    </p:spTree>
    <p:extLst>
      <p:ext uri="{BB962C8B-B14F-4D97-AF65-F5344CB8AC3E}">
        <p14:creationId xmlns:p14="http://schemas.microsoft.com/office/powerpoint/2010/main" val="542532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The Broken Window theory</a:t>
            </a:r>
            <a:endParaRPr dirty="0"/>
          </a:p>
        </p:txBody>
      </p:sp>
      <p:sp>
        <p:nvSpPr>
          <p:cNvPr id="3" name="Content Placeholder 2"/>
          <p:cNvSpPr>
            <a:spLocks noGrp="1"/>
          </p:cNvSpPr>
          <p:nvPr>
            <p:ph idx="1"/>
          </p:nvPr>
        </p:nvSpPr>
        <p:spPr>
          <a:xfrm>
            <a:off x="457200" y="1600200"/>
            <a:ext cx="8229600" cy="5102352"/>
          </a:xfrm>
        </p:spPr>
        <p:txBody>
          <a:bodyPr>
            <a:normAutofit fontScale="77500" lnSpcReduction="20000"/>
          </a:bodyPr>
          <a:lstStyle/>
          <a:p>
            <a:r>
              <a:rPr lang="en-US" dirty="0"/>
              <a:t>Applying the Theory in Refactoring:</a:t>
            </a:r>
          </a:p>
          <a:p>
            <a:pPr lvl="1"/>
            <a:r>
              <a:rPr lang="en-US" b="1" dirty="0"/>
              <a:t>Opportunistic refactoring: </a:t>
            </a:r>
            <a:r>
              <a:rPr lang="en-US" dirty="0"/>
              <a:t>Developers should be encouraged to address small issues as they encounter them, rather than waiting for them to become major problems. </a:t>
            </a:r>
          </a:p>
          <a:p>
            <a:pPr lvl="1"/>
            <a:r>
              <a:rPr lang="en-US" b="1" dirty="0"/>
              <a:t>Prioritize code quality: </a:t>
            </a:r>
            <a:r>
              <a:rPr lang="en-US" dirty="0"/>
              <a:t>Teams should establish and maintain coding standards and best practices, emphasizing consistency and maintainability. </a:t>
            </a:r>
          </a:p>
          <a:p>
            <a:pPr lvl="1"/>
            <a:r>
              <a:rPr lang="en-US" b="1" dirty="0"/>
              <a:t>Don't ignore "broken windows": </a:t>
            </a:r>
            <a:r>
              <a:rPr lang="en-US" dirty="0"/>
              <a:t>Just like a broken window in a building, even small code issues should be addressed promptly. If immediate repair isn't possible, "board them up" by adding comments or TODOs to highlight the problem and prevent further neglect. </a:t>
            </a:r>
          </a:p>
          <a:p>
            <a:pPr lvl="1"/>
            <a:r>
              <a:rPr lang="en-US" b="1" dirty="0"/>
              <a:t>Promote a culture of quality: </a:t>
            </a:r>
            <a:r>
              <a:rPr lang="en-US" dirty="0"/>
              <a:t>Encourage developers to take ownership of the code and continuously improve it, fostering a positive feedback loop where good practices are reinforced.  </a:t>
            </a:r>
          </a:p>
        </p:txBody>
      </p:sp>
    </p:spTree>
    <p:extLst>
      <p:ext uri="{BB962C8B-B14F-4D97-AF65-F5344CB8AC3E}">
        <p14:creationId xmlns:p14="http://schemas.microsoft.com/office/powerpoint/2010/main" val="1965520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The Broken Window theory</a:t>
            </a:r>
            <a:endParaRPr dirty="0"/>
          </a:p>
        </p:txBody>
      </p:sp>
      <p:sp>
        <p:nvSpPr>
          <p:cNvPr id="3" name="Content Placeholder 2"/>
          <p:cNvSpPr>
            <a:spLocks noGrp="1"/>
          </p:cNvSpPr>
          <p:nvPr>
            <p:ph idx="1"/>
          </p:nvPr>
        </p:nvSpPr>
        <p:spPr>
          <a:xfrm>
            <a:off x="457200" y="1600200"/>
            <a:ext cx="8229600" cy="5102352"/>
          </a:xfrm>
        </p:spPr>
        <p:txBody>
          <a:bodyPr>
            <a:normAutofit fontScale="70000" lnSpcReduction="20000"/>
          </a:bodyPr>
          <a:lstStyle/>
          <a:p>
            <a:r>
              <a:rPr lang="en-US" dirty="0"/>
              <a:t>Benefits of Addressing "Broken Windows":</a:t>
            </a:r>
          </a:p>
          <a:p>
            <a:pPr lvl="1"/>
            <a:r>
              <a:rPr lang="en-US" b="1" dirty="0"/>
              <a:t>Improved code quality: </a:t>
            </a:r>
            <a:r>
              <a:rPr lang="en-US" dirty="0"/>
              <a:t>Addressing small issues early prevents them from accumulating and becoming major problems. </a:t>
            </a:r>
          </a:p>
          <a:p>
            <a:pPr lvl="1"/>
            <a:r>
              <a:rPr lang="en-US" b="1" dirty="0"/>
              <a:t>Increased developer productivity: </a:t>
            </a:r>
            <a:r>
              <a:rPr lang="en-US" dirty="0"/>
              <a:t>A clean and well-maintained codebase is easier to understand and work with, leading to faster development cycles. </a:t>
            </a:r>
          </a:p>
          <a:p>
            <a:pPr lvl="1"/>
            <a:r>
              <a:rPr lang="en-US" b="1" dirty="0"/>
              <a:t>Reduced technical debt: </a:t>
            </a:r>
            <a:r>
              <a:rPr lang="en-US" dirty="0"/>
              <a:t>Proactive refactoring helps to keep technical debt under control, preventing it from becoming a major impediment to future development. </a:t>
            </a:r>
          </a:p>
          <a:p>
            <a:pPr lvl="1"/>
            <a:r>
              <a:rPr lang="en-US" b="1" dirty="0"/>
              <a:t>Enhanced team morale: </a:t>
            </a:r>
            <a:r>
              <a:rPr lang="en-US" dirty="0"/>
              <a:t>A focus on code quality can boost developer morale and foster a sense of ownership and pride in their work.</a:t>
            </a:r>
          </a:p>
          <a:p>
            <a:pPr lvl="1"/>
            <a:endParaRPr lang="en-US" dirty="0"/>
          </a:p>
          <a:p>
            <a:r>
              <a:rPr lang="en-US" dirty="0"/>
              <a:t>In essence, the Broken Window theory in software development highlights the importance of maintaining a high standard of code quality and addressing even minor issues promptly to prevent a decline in overall code health and team culture.    </a:t>
            </a:r>
          </a:p>
        </p:txBody>
      </p:sp>
    </p:spTree>
    <p:extLst>
      <p:ext uri="{BB962C8B-B14F-4D97-AF65-F5344CB8AC3E}">
        <p14:creationId xmlns:p14="http://schemas.microsoft.com/office/powerpoint/2010/main" val="523188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No code review process</a:t>
            </a:r>
            <a:endParaRPr dirty="0"/>
          </a:p>
        </p:txBody>
      </p:sp>
      <p:sp>
        <p:nvSpPr>
          <p:cNvPr id="3" name="Content Placeholder 2"/>
          <p:cNvSpPr>
            <a:spLocks noGrp="1"/>
          </p:cNvSpPr>
          <p:nvPr>
            <p:ph idx="1"/>
          </p:nvPr>
        </p:nvSpPr>
        <p:spPr>
          <a:xfrm>
            <a:off x="457200" y="1600200"/>
            <a:ext cx="8229600" cy="5102352"/>
          </a:xfrm>
        </p:spPr>
        <p:txBody>
          <a:bodyPr>
            <a:normAutofit/>
          </a:bodyPr>
          <a:lstStyle/>
          <a:p>
            <a:r>
              <a:rPr lang="en-US" dirty="0"/>
              <a:t>A no-code review process, meaning a development workflow that omits code reviews, can have significant negative impacts on software quality and team dynamics. </a:t>
            </a:r>
          </a:p>
          <a:p>
            <a:r>
              <a:rPr lang="en-US" dirty="0"/>
              <a:t>While it can initially seem faster, it often leads to increased bugs, reduced code quality, knowledge silos, and hinders team learning. </a:t>
            </a:r>
          </a:p>
        </p:txBody>
      </p:sp>
    </p:spTree>
    <p:extLst>
      <p:ext uri="{BB962C8B-B14F-4D97-AF65-F5344CB8AC3E}">
        <p14:creationId xmlns:p14="http://schemas.microsoft.com/office/powerpoint/2010/main" val="3894284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No code review process</a:t>
            </a:r>
            <a:endParaRPr dirty="0"/>
          </a:p>
        </p:txBody>
      </p:sp>
      <p:sp>
        <p:nvSpPr>
          <p:cNvPr id="3" name="Content Placeholder 2"/>
          <p:cNvSpPr>
            <a:spLocks noGrp="1"/>
          </p:cNvSpPr>
          <p:nvPr>
            <p:ph idx="1"/>
          </p:nvPr>
        </p:nvSpPr>
        <p:spPr>
          <a:xfrm>
            <a:off x="457200" y="1600200"/>
            <a:ext cx="8229600" cy="5102352"/>
          </a:xfrm>
        </p:spPr>
        <p:txBody>
          <a:bodyPr>
            <a:normAutofit fontScale="77500" lnSpcReduction="20000"/>
          </a:bodyPr>
          <a:lstStyle/>
          <a:p>
            <a:r>
              <a:rPr lang="en-US" dirty="0"/>
              <a:t>Impact of No Code Review Process:</a:t>
            </a:r>
          </a:p>
          <a:p>
            <a:pPr lvl="1"/>
            <a:r>
              <a:rPr lang="en-US" b="1" dirty="0"/>
              <a:t>Reduced Code Quality and Increased Bugs: </a:t>
            </a:r>
            <a:r>
              <a:rPr lang="en-US" dirty="0"/>
              <a:t>Code reviews are crucial for identifying errors, inconsistencies, and potential security vulnerabilities that might be missed during individual development. Without this, the codebase is more likely to contain bugs, leading to increased technical debt and potentially serious issues in production. </a:t>
            </a:r>
          </a:p>
          <a:p>
            <a:pPr lvl="1"/>
            <a:r>
              <a:rPr lang="en-US" b="1" dirty="0"/>
              <a:t>Knowledge Silos: </a:t>
            </a:r>
            <a:r>
              <a:rPr lang="en-US" dirty="0"/>
              <a:t>Code reviews facilitate knowledge sharing among developers. When code is not reviewed, developers may not be aware of changes made by others, leading to a lack of understanding of the codebase and potential conflicts when integrating different parts of the system. </a:t>
            </a:r>
          </a:p>
          <a:p>
            <a:pPr lvl="1"/>
            <a:r>
              <a:rPr lang="en-US" b="1" dirty="0"/>
              <a:t>Hindered Team Learning: </a:t>
            </a:r>
            <a:r>
              <a:rPr lang="en-US" dirty="0"/>
              <a:t>Code reviews offer a valuable opportunity for developers to learn from each other's code, best practices, and problem-solving approaches. Without them, team members may miss out on learning opportunities, hindering their professional growth and the overall skill level of the team. </a:t>
            </a:r>
          </a:p>
        </p:txBody>
      </p:sp>
    </p:spTree>
    <p:extLst>
      <p:ext uri="{BB962C8B-B14F-4D97-AF65-F5344CB8AC3E}">
        <p14:creationId xmlns:p14="http://schemas.microsoft.com/office/powerpoint/2010/main" val="62876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reliable</a:t>
            </a:r>
            <a:endParaRPr dirty="0"/>
          </a:p>
        </p:txBody>
      </p:sp>
      <p:sp>
        <p:nvSpPr>
          <p:cNvPr id="3" name="Content Placeholder 2"/>
          <p:cNvSpPr>
            <a:spLocks noGrp="1"/>
          </p:cNvSpPr>
          <p:nvPr>
            <p:ph idx="1"/>
          </p:nvPr>
        </p:nvSpPr>
        <p:spPr>
          <a:xfrm>
            <a:off x="301752" y="1417638"/>
            <a:ext cx="8553490" cy="4708525"/>
          </a:xfrm>
        </p:spPr>
        <p:txBody>
          <a:bodyPr>
            <a:normAutofit fontScale="92500" lnSpcReduction="20000"/>
          </a:bodyPr>
          <a:lstStyle/>
          <a:p>
            <a:r>
              <a:rPr lang="en-US" dirty="0"/>
              <a:t>Reliable code consistently performs its intended function correctly and predictably, even under various conditions, including unexpected inputs and potential errors. </a:t>
            </a:r>
          </a:p>
          <a:p>
            <a:r>
              <a:rPr lang="en-US" dirty="0"/>
              <a:t>It is characterized by its ability to function without failure, handle errors gracefully, and maintain consistent performance. </a:t>
            </a:r>
          </a:p>
          <a:p>
            <a:r>
              <a:rPr lang="en-US" dirty="0"/>
              <a:t>Ultimately, reliable code minimizes errors, handles unexpected situations, and maintains performance, ensuring a stable and trustworthy software experience. </a:t>
            </a:r>
            <a:endParaRPr dirty="0"/>
          </a:p>
        </p:txBody>
      </p:sp>
    </p:spTree>
    <p:extLst>
      <p:ext uri="{BB962C8B-B14F-4D97-AF65-F5344CB8AC3E}">
        <p14:creationId xmlns:p14="http://schemas.microsoft.com/office/powerpoint/2010/main" val="237508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No code review process</a:t>
            </a:r>
            <a:endParaRPr dirty="0"/>
          </a:p>
        </p:txBody>
      </p:sp>
      <p:sp>
        <p:nvSpPr>
          <p:cNvPr id="3" name="Content Placeholder 2"/>
          <p:cNvSpPr>
            <a:spLocks noGrp="1"/>
          </p:cNvSpPr>
          <p:nvPr>
            <p:ph idx="1"/>
          </p:nvPr>
        </p:nvSpPr>
        <p:spPr>
          <a:xfrm>
            <a:off x="457200" y="1600200"/>
            <a:ext cx="8394192" cy="4499811"/>
          </a:xfrm>
        </p:spPr>
        <p:txBody>
          <a:bodyPr>
            <a:normAutofit fontScale="70000" lnSpcReduction="20000"/>
          </a:bodyPr>
          <a:lstStyle/>
          <a:p>
            <a:r>
              <a:rPr lang="en-US" dirty="0"/>
              <a:t>Impact of No Code Review Process</a:t>
            </a:r>
          </a:p>
          <a:p>
            <a:pPr lvl="1"/>
            <a:r>
              <a:rPr lang="en-US" b="1" dirty="0"/>
              <a:t>Increased Risk of Security Vulnerabilities: </a:t>
            </a:r>
            <a:r>
              <a:rPr lang="en-US" dirty="0"/>
              <a:t>Code reviews play a vital role in identifying security flaws. Without this layer of scrutiny, the software becomes more vulnerable to attacks and data breaches. </a:t>
            </a:r>
          </a:p>
          <a:p>
            <a:pPr lvl="1"/>
            <a:r>
              <a:rPr lang="en-US" b="1" dirty="0"/>
              <a:t>Slower Time to Resolution: </a:t>
            </a:r>
            <a:r>
              <a:rPr lang="en-US" dirty="0"/>
              <a:t>While code reviews can initially add time to the development cycle, they often prevent time-consuming debugging and rework later on. A lack of code review can lead to more time spent on fixing production issues and addressing problems that could have been avoided. </a:t>
            </a:r>
          </a:p>
          <a:p>
            <a:pPr lvl="1"/>
            <a:r>
              <a:rPr lang="en-US" b="1" dirty="0"/>
              <a:t>Erosion of Team Cohesion: </a:t>
            </a:r>
            <a:r>
              <a:rPr lang="en-US" dirty="0"/>
              <a:t>Code reviews foster a sense of collaboration and shared responsibility for the codebase. The absence of this process can lead to a lack of communication and trust among team members, potentially creating tension and hindering teamwork. </a:t>
            </a:r>
          </a:p>
          <a:p>
            <a:pPr lvl="1"/>
            <a:r>
              <a:rPr lang="en-US" b="1" dirty="0"/>
              <a:t>Loss of Institutional Knowledge: </a:t>
            </a:r>
            <a:r>
              <a:rPr lang="en-US" dirty="0"/>
              <a:t>When developers leave a project or company without proper code documentation and knowledge sharing, valuable insights and understanding of the codebase can be lost.</a:t>
            </a:r>
          </a:p>
        </p:txBody>
      </p:sp>
    </p:spTree>
    <p:extLst>
      <p:ext uri="{BB962C8B-B14F-4D97-AF65-F5344CB8AC3E}">
        <p14:creationId xmlns:p14="http://schemas.microsoft.com/office/powerpoint/2010/main" val="2913350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No code review process</a:t>
            </a:r>
            <a:endParaRPr dirty="0"/>
          </a:p>
        </p:txBody>
      </p:sp>
      <p:sp>
        <p:nvSpPr>
          <p:cNvPr id="3" name="Content Placeholder 2"/>
          <p:cNvSpPr>
            <a:spLocks noGrp="1"/>
          </p:cNvSpPr>
          <p:nvPr>
            <p:ph idx="1"/>
          </p:nvPr>
        </p:nvSpPr>
        <p:spPr>
          <a:xfrm>
            <a:off x="457200" y="1600200"/>
            <a:ext cx="8229600" cy="5102352"/>
          </a:xfrm>
        </p:spPr>
        <p:txBody>
          <a:bodyPr>
            <a:normAutofit fontScale="70000" lnSpcReduction="20000"/>
          </a:bodyPr>
          <a:lstStyle/>
          <a:p>
            <a:r>
              <a:rPr lang="en-US" dirty="0"/>
              <a:t>Why Code Reviews Matter?:</a:t>
            </a:r>
          </a:p>
          <a:p>
            <a:pPr lvl="1"/>
            <a:r>
              <a:rPr lang="en-US" b="1" dirty="0"/>
              <a:t>Early Bug Detection: </a:t>
            </a:r>
            <a:r>
              <a:rPr lang="en-US" dirty="0"/>
              <a:t>Code reviews help catch errors early in the development process, preventing them from propagating into later stages and potentially reaching production. </a:t>
            </a:r>
          </a:p>
          <a:p>
            <a:pPr lvl="1"/>
            <a:r>
              <a:rPr lang="en-US" b="1" dirty="0"/>
              <a:t>Improved Code Style and Readability:</a:t>
            </a:r>
            <a:r>
              <a:rPr lang="en-US" dirty="0"/>
              <a:t> Reviews ensure that code adheres to established coding standards and best practices, improving its readability and maintainability. </a:t>
            </a:r>
          </a:p>
          <a:p>
            <a:pPr lvl="1"/>
            <a:r>
              <a:rPr lang="en-US" b="1" dirty="0"/>
              <a:t>Knowledge Sharing and Skill Development: </a:t>
            </a:r>
            <a:r>
              <a:rPr lang="en-US" dirty="0"/>
              <a:t>Reviews allow developers to learn from each other's code and techniques, fostering a culture of continuous learning and improvement within the team. </a:t>
            </a:r>
          </a:p>
          <a:p>
            <a:pPr lvl="1"/>
            <a:r>
              <a:rPr lang="en-US" b="1" dirty="0"/>
              <a:t>Enhanced Collaboration: </a:t>
            </a:r>
            <a:r>
              <a:rPr lang="en-US" dirty="0"/>
              <a:t>Code reviews encourage communication and collaboration among team members, fostering a more cohesive and efficient development environment. </a:t>
            </a:r>
          </a:p>
          <a:p>
            <a:pPr lvl="1"/>
            <a:r>
              <a:rPr lang="en-US" b="1" dirty="0"/>
              <a:t>Reduced Technical Debt: </a:t>
            </a:r>
            <a:r>
              <a:rPr lang="en-US" dirty="0"/>
              <a:t>By identifying and addressing potential issues early on, code reviews help minimize the accumulation of technical debt, making the codebase more sustainable in the long run. </a:t>
            </a:r>
          </a:p>
        </p:txBody>
      </p:sp>
    </p:spTree>
    <p:extLst>
      <p:ext uri="{BB962C8B-B14F-4D97-AF65-F5344CB8AC3E}">
        <p14:creationId xmlns:p14="http://schemas.microsoft.com/office/powerpoint/2010/main" val="2010064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a:bodyPr>
          <a:lstStyle/>
          <a:p>
            <a:r>
              <a:rPr lang="en-US" dirty="0"/>
              <a:t>No code review process</a:t>
            </a:r>
            <a:endParaRPr dirty="0"/>
          </a:p>
        </p:txBody>
      </p:sp>
      <p:sp>
        <p:nvSpPr>
          <p:cNvPr id="3" name="Content Placeholder 2"/>
          <p:cNvSpPr>
            <a:spLocks noGrp="1"/>
          </p:cNvSpPr>
          <p:nvPr>
            <p:ph idx="1"/>
          </p:nvPr>
        </p:nvSpPr>
        <p:spPr>
          <a:xfrm>
            <a:off x="457200" y="1600200"/>
            <a:ext cx="8229600" cy="5102352"/>
          </a:xfrm>
        </p:spPr>
        <p:txBody>
          <a:bodyPr>
            <a:normAutofit/>
          </a:bodyPr>
          <a:lstStyle/>
          <a:p>
            <a:r>
              <a:rPr lang="en-US" dirty="0"/>
              <a:t>In conclusion, while a no-code review process might seem appealing for speed and efficiency, it is crucial to recognize the significant risks associated with it. </a:t>
            </a:r>
          </a:p>
          <a:p>
            <a:r>
              <a:rPr lang="en-US" dirty="0"/>
              <a:t>Prioritizing code reviews, even in agile environments, is essential for maintaining high-quality code, fostering a strong team dynamic, and ensuring long-term project success.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fontScale="90000"/>
          </a:bodyPr>
          <a:lstStyle/>
          <a:p>
            <a:r>
              <a:rPr lang="en-US" dirty="0"/>
              <a:t>Insufficient domain or technical knowledge</a:t>
            </a:r>
            <a:endParaRPr dirty="0"/>
          </a:p>
        </p:txBody>
      </p:sp>
      <p:sp>
        <p:nvSpPr>
          <p:cNvPr id="3" name="Content Placeholder 2"/>
          <p:cNvSpPr>
            <a:spLocks noGrp="1"/>
          </p:cNvSpPr>
          <p:nvPr>
            <p:ph idx="1"/>
          </p:nvPr>
        </p:nvSpPr>
        <p:spPr>
          <a:xfrm>
            <a:off x="457200" y="1600200"/>
            <a:ext cx="8229600" cy="5102352"/>
          </a:xfrm>
        </p:spPr>
        <p:txBody>
          <a:bodyPr>
            <a:normAutofit fontScale="92500" lnSpcReduction="20000"/>
          </a:bodyPr>
          <a:lstStyle/>
          <a:p>
            <a:r>
              <a:rPr lang="en-US" dirty="0"/>
              <a:t>Insufficient domain or technical knowledge in software development can lead to a variety of negative consequences, including poorly designed solutions, wasted time and resources, increased development time, and ultimately, project failure. </a:t>
            </a:r>
          </a:p>
          <a:p>
            <a:r>
              <a:rPr lang="en-US" dirty="0"/>
              <a:t>A lack of domain knowledge can result in focusing on the wrong aspects of a problem or creating solutions that don't fully meet user needs. </a:t>
            </a:r>
          </a:p>
          <a:p>
            <a:r>
              <a:rPr lang="en-US" dirty="0"/>
              <a:t>Similarly, insufficient technical knowledge can lead to inefficient code, security vulnerabilities, and difficulty in maintaining and scaling the software. </a:t>
            </a:r>
          </a:p>
        </p:txBody>
      </p:sp>
    </p:spTree>
    <p:extLst>
      <p:ext uri="{BB962C8B-B14F-4D97-AF65-F5344CB8AC3E}">
        <p14:creationId xmlns:p14="http://schemas.microsoft.com/office/powerpoint/2010/main" val="1040037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fontScale="90000"/>
          </a:bodyPr>
          <a:lstStyle/>
          <a:p>
            <a:r>
              <a:rPr lang="en-US" dirty="0"/>
              <a:t>Insufficient domain or technical knowledge</a:t>
            </a:r>
            <a:endParaRPr dirty="0"/>
          </a:p>
        </p:txBody>
      </p:sp>
      <p:sp>
        <p:nvSpPr>
          <p:cNvPr id="3" name="Content Placeholder 2"/>
          <p:cNvSpPr>
            <a:spLocks noGrp="1"/>
          </p:cNvSpPr>
          <p:nvPr>
            <p:ph idx="1"/>
          </p:nvPr>
        </p:nvSpPr>
        <p:spPr>
          <a:xfrm>
            <a:off x="457200" y="1600200"/>
            <a:ext cx="8394192" cy="4983162"/>
          </a:xfrm>
        </p:spPr>
        <p:txBody>
          <a:bodyPr>
            <a:normAutofit fontScale="62500" lnSpcReduction="20000"/>
          </a:bodyPr>
          <a:lstStyle/>
          <a:p>
            <a:r>
              <a:rPr lang="en-US" dirty="0"/>
              <a:t>Consequences of Insufficient Domain Knowledge:</a:t>
            </a:r>
          </a:p>
          <a:p>
            <a:pPr lvl="1"/>
            <a:r>
              <a:rPr lang="en-US" b="1" dirty="0"/>
              <a:t>Poorly Designed Solutions: </a:t>
            </a:r>
            <a:r>
              <a:rPr lang="en-US" dirty="0"/>
              <a:t>Without a strong understanding of the problem domain, developers may create solutions that are not well-suited to the specific needs of the users or the business. This can lead to features that are not used, or worse, features that cause more problems than they solve. </a:t>
            </a:r>
          </a:p>
          <a:p>
            <a:pPr lvl="1"/>
            <a:r>
              <a:rPr lang="en-US" b="1" dirty="0"/>
              <a:t>Wasted Time and Resources: </a:t>
            </a:r>
            <a:r>
              <a:rPr lang="en-US" dirty="0"/>
              <a:t>Time and effort may be spent on developing features that are not needed or on optimizing aspects of the software that are not performance bottlenecks. This can result in overruns in both time and budget. </a:t>
            </a:r>
          </a:p>
          <a:p>
            <a:pPr lvl="1"/>
            <a:r>
              <a:rPr lang="en-US" b="1" dirty="0"/>
              <a:t>Inaccurate Estimates: </a:t>
            </a:r>
            <a:r>
              <a:rPr lang="en-US" dirty="0"/>
              <a:t>Lack of domain knowledge can make it difficult to accurately estimate the time and resources required for a project, leading to unrealistic deadlines and potential project delays. </a:t>
            </a:r>
          </a:p>
          <a:p>
            <a:pPr lvl="1"/>
            <a:r>
              <a:rPr lang="en-US" b="1" dirty="0"/>
              <a:t>Difficulty in Communication: </a:t>
            </a:r>
            <a:r>
              <a:rPr lang="en-US" dirty="0"/>
              <a:t>When developers lack domain knowledge, communication with stakeholders can be challenging. This can lead to misunderstandings and disagreements about requirements and functionality. </a:t>
            </a:r>
          </a:p>
          <a:p>
            <a:pPr lvl="1"/>
            <a:r>
              <a:rPr lang="en-US" b="1" dirty="0"/>
              <a:t>Increased Risk of Project Failure: </a:t>
            </a:r>
            <a:r>
              <a:rPr lang="en-US" dirty="0"/>
              <a:t>All of the above factors can contribute to an increased risk of project failure, including missed deadlines, budget overruns, and ultimately, a product that does not meet the needs of the users.  </a:t>
            </a:r>
          </a:p>
        </p:txBody>
      </p:sp>
    </p:spTree>
    <p:extLst>
      <p:ext uri="{BB962C8B-B14F-4D97-AF65-F5344CB8AC3E}">
        <p14:creationId xmlns:p14="http://schemas.microsoft.com/office/powerpoint/2010/main" val="3839609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74638"/>
            <a:ext cx="8659368" cy="1143000"/>
          </a:xfrm>
        </p:spPr>
        <p:txBody>
          <a:bodyPr>
            <a:normAutofit fontScale="90000"/>
          </a:bodyPr>
          <a:lstStyle/>
          <a:p>
            <a:r>
              <a:rPr lang="en-US" dirty="0"/>
              <a:t>Insufficient domain or technical knowledge</a:t>
            </a:r>
            <a:endParaRPr dirty="0"/>
          </a:p>
        </p:txBody>
      </p:sp>
      <p:sp>
        <p:nvSpPr>
          <p:cNvPr id="3" name="Content Placeholder 2"/>
          <p:cNvSpPr>
            <a:spLocks noGrp="1"/>
          </p:cNvSpPr>
          <p:nvPr>
            <p:ph idx="1"/>
          </p:nvPr>
        </p:nvSpPr>
        <p:spPr>
          <a:xfrm>
            <a:off x="457200" y="1600200"/>
            <a:ext cx="8229600" cy="5102352"/>
          </a:xfrm>
        </p:spPr>
        <p:txBody>
          <a:bodyPr>
            <a:normAutofit fontScale="77500" lnSpcReduction="20000"/>
          </a:bodyPr>
          <a:lstStyle/>
          <a:p>
            <a:r>
              <a:rPr lang="en-US" dirty="0"/>
              <a:t>Consequences of Insufficient Technical Knowledge:</a:t>
            </a:r>
          </a:p>
          <a:p>
            <a:pPr lvl="1"/>
            <a:r>
              <a:rPr lang="en-US" b="1" dirty="0"/>
              <a:t>Inefficient Code: </a:t>
            </a:r>
            <a:r>
              <a:rPr lang="en-US" dirty="0"/>
              <a:t>Developers may write code that is not optimized for performance, leading to slow execution and increased resource consumption. </a:t>
            </a:r>
          </a:p>
          <a:p>
            <a:pPr lvl="1"/>
            <a:r>
              <a:rPr lang="en-US" b="1" dirty="0"/>
              <a:t>Security Vulnerabilities: </a:t>
            </a:r>
            <a:r>
              <a:rPr lang="en-US" dirty="0"/>
              <a:t>Lack of technical knowledge can result in the introduction of security vulnerabilities into the software, making it susceptible to attacks. </a:t>
            </a:r>
          </a:p>
          <a:p>
            <a:pPr lvl="1"/>
            <a:r>
              <a:rPr lang="en-US" b="1" dirty="0"/>
              <a:t>Difficulties in Maintenance and Scaling: </a:t>
            </a:r>
            <a:r>
              <a:rPr lang="en-US" dirty="0"/>
              <a:t>Poorly written code and a lack of understanding of the underlying technology can make it difficult to maintain and scale the software as the project evolves. </a:t>
            </a:r>
          </a:p>
          <a:p>
            <a:pPr lvl="1"/>
            <a:r>
              <a:rPr lang="en-US" b="1" dirty="0"/>
              <a:t>Increased Development Time: </a:t>
            </a:r>
            <a:r>
              <a:rPr lang="en-US" dirty="0"/>
              <a:t>Inefficient coding practices and the need to refactor code due to technical shortcomings can significantly increase development time. </a:t>
            </a:r>
          </a:p>
          <a:p>
            <a:pPr lvl="1"/>
            <a:r>
              <a:rPr lang="en-US" b="1" dirty="0"/>
              <a:t>Technical Debt:</a:t>
            </a:r>
            <a:r>
              <a:rPr lang="en-US" dirty="0"/>
              <a:t> Poor technical decisions early in the project can lead to technical debt, which is the cost of rework in the future. .  </a:t>
            </a:r>
          </a:p>
        </p:txBody>
      </p:sp>
    </p:spTree>
    <p:extLst>
      <p:ext uri="{BB962C8B-B14F-4D97-AF65-F5344CB8AC3E}">
        <p14:creationId xmlns:p14="http://schemas.microsoft.com/office/powerpoint/2010/main" val="371717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a:bodyPr>
          <a:lstStyle/>
          <a:p>
            <a:r>
              <a:rPr lang="en-US" dirty="0"/>
              <a:t>To write code that is difficult to misuse, focus on clarity, encapsulation, and compile-time checks. </a:t>
            </a:r>
          </a:p>
          <a:p>
            <a:r>
              <a:rPr lang="en-US" dirty="0"/>
              <a:t>Use descriptive names, keep functions simple, and strive for readability. </a:t>
            </a:r>
          </a:p>
          <a:p>
            <a:r>
              <a:rPr lang="en-US" dirty="0"/>
              <a:t>Hide implementation details, utilize the compiler to catch errors, and prioritize correctness and maintainability over short-term efficiency gains. </a:t>
            </a:r>
            <a:endParaRPr dirty="0"/>
          </a:p>
        </p:txBody>
      </p:sp>
    </p:spTree>
    <p:extLst>
      <p:ext uri="{BB962C8B-B14F-4D97-AF65-F5344CB8AC3E}">
        <p14:creationId xmlns:p14="http://schemas.microsoft.com/office/powerpoint/2010/main" val="26971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fontScale="85000" lnSpcReduction="20000"/>
          </a:bodyPr>
          <a:lstStyle/>
          <a:p>
            <a:pPr marL="514350" indent="-514350">
              <a:buFont typeface="+mj-lt"/>
              <a:buAutoNum type="arabicPeriod"/>
            </a:pPr>
            <a:r>
              <a:rPr lang="en-US" dirty="0"/>
              <a:t>Focus on Clarity and Readability: </a:t>
            </a:r>
          </a:p>
          <a:p>
            <a:pPr marL="914400" lvl="1" indent="-514350"/>
            <a:r>
              <a:rPr lang="en-US" b="1" dirty="0"/>
              <a:t>Meaningful Names: </a:t>
            </a:r>
            <a:r>
              <a:rPr lang="en-US" dirty="0"/>
              <a:t>Use descriptive names for variables, functions, and classes that clearly convey their purpose. Avoid single-letter variable names and nonsensical function names. </a:t>
            </a:r>
          </a:p>
          <a:p>
            <a:pPr marL="914400" lvl="1" indent="-514350"/>
            <a:r>
              <a:rPr lang="en-US" b="1" dirty="0"/>
              <a:t>Simple Functions: </a:t>
            </a:r>
            <a:r>
              <a:rPr lang="en-US" dirty="0"/>
              <a:t>Break down complex tasks into smaller, well-defined functions. Each function should ideally perform a single, focused task. </a:t>
            </a:r>
          </a:p>
          <a:p>
            <a:pPr marL="914400" lvl="1" indent="-514350"/>
            <a:r>
              <a:rPr lang="en-US" b="1" dirty="0"/>
              <a:t>Readability: </a:t>
            </a:r>
            <a:r>
              <a:rPr lang="en-US" dirty="0"/>
              <a:t>Ensure your code is well-formatted with proper indentation and spacing. Consistent formatting makes the code easier to understand and follow. </a:t>
            </a:r>
          </a:p>
          <a:p>
            <a:pPr marL="914400" lvl="1" indent="-514350"/>
            <a:r>
              <a:rPr lang="en-US" b="1" dirty="0"/>
              <a:t>Comments (Use Judiciously): </a:t>
            </a:r>
            <a:r>
              <a:rPr lang="en-US" dirty="0"/>
              <a:t>While excessive comments can be detrimental, well-placed comments can clarify complex logic or explain the rationale behind certain decisions. </a:t>
            </a:r>
            <a:endParaRPr dirty="0"/>
          </a:p>
        </p:txBody>
      </p:sp>
    </p:spTree>
    <p:extLst>
      <p:ext uri="{BB962C8B-B14F-4D97-AF65-F5344CB8AC3E}">
        <p14:creationId xmlns:p14="http://schemas.microsoft.com/office/powerpoint/2010/main" val="305437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code is hard to misuse</a:t>
            </a:r>
            <a:endParaRPr dirty="0"/>
          </a:p>
        </p:txBody>
      </p:sp>
      <p:sp>
        <p:nvSpPr>
          <p:cNvPr id="3" name="Content Placeholder 2"/>
          <p:cNvSpPr>
            <a:spLocks noGrp="1"/>
          </p:cNvSpPr>
          <p:nvPr>
            <p:ph idx="1"/>
          </p:nvPr>
        </p:nvSpPr>
        <p:spPr>
          <a:xfrm>
            <a:off x="301752" y="1417638"/>
            <a:ext cx="8385048" cy="5248338"/>
          </a:xfrm>
        </p:spPr>
        <p:txBody>
          <a:bodyPr>
            <a:normAutofit fontScale="92500" lnSpcReduction="10000"/>
          </a:bodyPr>
          <a:lstStyle/>
          <a:p>
            <a:pPr marL="514350" indent="-514350">
              <a:buFont typeface="+mj-lt"/>
              <a:buAutoNum type="arabicPeriod" startAt="2"/>
            </a:pPr>
            <a:r>
              <a:rPr lang="en-US" dirty="0"/>
              <a:t>Emphasize Encapsulation and Abstraction: </a:t>
            </a:r>
          </a:p>
          <a:p>
            <a:pPr marL="914400" lvl="1" indent="-514350"/>
            <a:r>
              <a:rPr lang="en-US" b="1" dirty="0"/>
              <a:t>Hide Implementation Details: </a:t>
            </a:r>
            <a:r>
              <a:rPr lang="en-US" dirty="0"/>
              <a:t>Make use of access modifiers (e.g., private, protected) to control access to class members. Hide internal data structures and implementation details from the outside world. </a:t>
            </a:r>
          </a:p>
          <a:p>
            <a:pPr marL="914400" lvl="1" indent="-514350"/>
            <a:r>
              <a:rPr lang="en-US" b="1" dirty="0"/>
              <a:t>Abstract Classes/Interfaces: </a:t>
            </a:r>
            <a:r>
              <a:rPr lang="en-US" dirty="0"/>
              <a:t>Use abstract classes or interfaces to define contracts and restrict the creation of unnecessary objects. This helps guide users towards correct usage. </a:t>
            </a:r>
          </a:p>
          <a:p>
            <a:pPr marL="914400" lvl="1" indent="-514350"/>
            <a:r>
              <a:rPr lang="en-US" b="1" dirty="0"/>
              <a:t>Parameterized Constructors: </a:t>
            </a:r>
            <a:r>
              <a:rPr lang="en-US" dirty="0"/>
              <a:t>Employ parameterized constructors to enforce specific initialization requirements, preventing misuse during object creation. </a:t>
            </a:r>
            <a:endParaRPr dirty="0"/>
          </a:p>
        </p:txBody>
      </p:sp>
    </p:spTree>
    <p:extLst>
      <p:ext uri="{BB962C8B-B14F-4D97-AF65-F5344CB8AC3E}">
        <p14:creationId xmlns:p14="http://schemas.microsoft.com/office/powerpoint/2010/main" val="39245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981</TotalTime>
  <Words>6454</Words>
  <Application>Microsoft Office PowerPoint</Application>
  <PresentationFormat>On-screen Show (4:3)</PresentationFormat>
  <Paragraphs>379</Paragraphs>
  <Slides>65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 Good Coding Habits</vt:lpstr>
      <vt:lpstr>Characteristics of good code</vt:lpstr>
      <vt:lpstr>Characteristics of good code</vt:lpstr>
      <vt:lpstr>Characteristics of good code</vt:lpstr>
      <vt:lpstr>Good code is readable</vt:lpstr>
      <vt:lpstr>Good code is reliable</vt:lpstr>
      <vt:lpstr>Good code is hard to misuse</vt:lpstr>
      <vt:lpstr>Good code is hard to misuse</vt:lpstr>
      <vt:lpstr>Good code is hard to misuse</vt:lpstr>
      <vt:lpstr>Good code is hard to misuse</vt:lpstr>
      <vt:lpstr>Good code is hard to misuse</vt:lpstr>
      <vt:lpstr>Good code is hard to misuse</vt:lpstr>
      <vt:lpstr>Good code is modular</vt:lpstr>
      <vt:lpstr>Good code is modular</vt:lpstr>
      <vt:lpstr>Good code is modular</vt:lpstr>
      <vt:lpstr>Good code is reusable</vt:lpstr>
      <vt:lpstr>Good code is reusable</vt:lpstr>
      <vt:lpstr>Clean Code</vt:lpstr>
      <vt:lpstr>Clean Code</vt:lpstr>
      <vt:lpstr>Why Clean Code?</vt:lpstr>
      <vt:lpstr>Some principles of Clean Code</vt:lpstr>
      <vt:lpstr>Some principles of Clean Code</vt:lpstr>
      <vt:lpstr>Some principles of Clean Code</vt:lpstr>
      <vt:lpstr>Some principles of Clean Code</vt:lpstr>
      <vt:lpstr>Some principles of Clean Code</vt:lpstr>
      <vt:lpstr>Write SOLID code</vt:lpstr>
      <vt:lpstr>Single responsibility principle</vt:lpstr>
      <vt:lpstr>Open-closed principle</vt:lpstr>
      <vt:lpstr>Liskov substitution principle</vt:lpstr>
      <vt:lpstr>Interface segregation principle</vt:lpstr>
      <vt:lpstr>Dependency inversion principle</vt:lpstr>
      <vt:lpstr>Side effects and mutability</vt:lpstr>
      <vt:lpstr>Side effects and mutability</vt:lpstr>
      <vt:lpstr>Side effects and mutability</vt:lpstr>
      <vt:lpstr>Side effects and mutability</vt:lpstr>
      <vt:lpstr>Side effects and mutability</vt:lpstr>
      <vt:lpstr>Side effects and mutability</vt:lpstr>
      <vt:lpstr>The Builder Pattern</vt:lpstr>
      <vt:lpstr>The Builder Pattern</vt:lpstr>
      <vt:lpstr>The Builder Pattern</vt:lpstr>
      <vt:lpstr>The Builder Pattern</vt:lpstr>
      <vt:lpstr>The Builder Pattern</vt:lpstr>
      <vt:lpstr>Causes of bad code</vt:lpstr>
      <vt:lpstr>Causes of bad code</vt:lpstr>
      <vt:lpstr>Causes of bad code</vt:lpstr>
      <vt:lpstr>Causes of bad code</vt:lpstr>
      <vt:lpstr>Causes of bad code</vt:lpstr>
      <vt:lpstr>Causes of bad code</vt:lpstr>
      <vt:lpstr>Causes of bad code</vt:lpstr>
      <vt:lpstr>Deadlines</vt:lpstr>
      <vt:lpstr>Deadlines</vt:lpstr>
      <vt:lpstr>Deadlines</vt:lpstr>
      <vt:lpstr>Deadlines</vt:lpstr>
      <vt:lpstr>The Broken Window theory</vt:lpstr>
      <vt:lpstr>The Broken Window theory</vt:lpstr>
      <vt:lpstr>The Broken Window theory</vt:lpstr>
      <vt:lpstr>The Broken Window theory</vt:lpstr>
      <vt:lpstr>No code review process</vt:lpstr>
      <vt:lpstr>No code review process</vt:lpstr>
      <vt:lpstr>No code review process</vt:lpstr>
      <vt:lpstr>No code review process</vt:lpstr>
      <vt:lpstr>No code review process</vt:lpstr>
      <vt:lpstr>Insufficient domain or technical knowledge</vt:lpstr>
      <vt:lpstr>Insufficient domain or technical knowledge</vt:lpstr>
      <vt:lpstr>Insufficient domain or technical knowledge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ck leng</dc:creator>
  <cp:keywords/>
  <dc:description>generated using python-pptx</dc:description>
  <cp:lastModifiedBy>ck leng</cp:lastModifiedBy>
  <cp:revision>60</cp:revision>
  <dcterms:created xsi:type="dcterms:W3CDTF">2013-01-27T09:14:16Z</dcterms:created>
  <dcterms:modified xsi:type="dcterms:W3CDTF">2025-08-19T07:43:45Z</dcterms:modified>
  <cp:category/>
</cp:coreProperties>
</file>